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9"/>
  </p:notesMasterIdLst>
  <p:handoutMasterIdLst>
    <p:handoutMasterId r:id="rId80"/>
  </p:handoutMasterIdLst>
  <p:sldIdLst>
    <p:sldId id="461" r:id="rId2"/>
    <p:sldId id="259" r:id="rId3"/>
    <p:sldId id="267" r:id="rId4"/>
    <p:sldId id="524" r:id="rId5"/>
    <p:sldId id="523" r:id="rId6"/>
    <p:sldId id="268" r:id="rId7"/>
    <p:sldId id="526" r:id="rId8"/>
    <p:sldId id="525" r:id="rId9"/>
    <p:sldId id="528" r:id="rId10"/>
    <p:sldId id="500" r:id="rId11"/>
    <p:sldId id="602" r:id="rId12"/>
    <p:sldId id="529" r:id="rId13"/>
    <p:sldId id="501" r:id="rId14"/>
    <p:sldId id="530" r:id="rId15"/>
    <p:sldId id="531" r:id="rId16"/>
    <p:sldId id="598" r:id="rId17"/>
    <p:sldId id="599" r:id="rId18"/>
    <p:sldId id="608" r:id="rId19"/>
    <p:sldId id="549" r:id="rId20"/>
    <p:sldId id="596" r:id="rId21"/>
    <p:sldId id="551" r:id="rId22"/>
    <p:sldId id="609" r:id="rId23"/>
    <p:sldId id="610" r:id="rId24"/>
    <p:sldId id="611" r:id="rId25"/>
    <p:sldId id="612" r:id="rId26"/>
    <p:sldId id="613" r:id="rId27"/>
    <p:sldId id="614" r:id="rId28"/>
    <p:sldId id="601" r:id="rId29"/>
    <p:sldId id="615" r:id="rId30"/>
    <p:sldId id="559" r:id="rId31"/>
    <p:sldId id="560" r:id="rId32"/>
    <p:sldId id="561" r:id="rId33"/>
    <p:sldId id="562" r:id="rId34"/>
    <p:sldId id="563" r:id="rId35"/>
    <p:sldId id="605" r:id="rId36"/>
    <p:sldId id="606" r:id="rId37"/>
    <p:sldId id="564" r:id="rId38"/>
    <p:sldId id="616" r:id="rId39"/>
    <p:sldId id="566" r:id="rId40"/>
    <p:sldId id="618" r:id="rId41"/>
    <p:sldId id="619" r:id="rId42"/>
    <p:sldId id="620" r:id="rId43"/>
    <p:sldId id="621" r:id="rId44"/>
    <p:sldId id="622" r:id="rId45"/>
    <p:sldId id="623" r:id="rId46"/>
    <p:sldId id="624" r:id="rId47"/>
    <p:sldId id="625" r:id="rId48"/>
    <p:sldId id="617" r:id="rId49"/>
    <p:sldId id="567" r:id="rId50"/>
    <p:sldId id="568" r:id="rId51"/>
    <p:sldId id="569" r:id="rId52"/>
    <p:sldId id="570" r:id="rId53"/>
    <p:sldId id="571" r:id="rId54"/>
    <p:sldId id="572" r:id="rId55"/>
    <p:sldId id="573" r:id="rId56"/>
    <p:sldId id="574" r:id="rId57"/>
    <p:sldId id="575" r:id="rId58"/>
    <p:sldId id="576" r:id="rId59"/>
    <p:sldId id="577" r:id="rId60"/>
    <p:sldId id="578" r:id="rId61"/>
    <p:sldId id="579" r:id="rId62"/>
    <p:sldId id="580" r:id="rId63"/>
    <p:sldId id="581" r:id="rId64"/>
    <p:sldId id="582" r:id="rId65"/>
    <p:sldId id="583" r:id="rId66"/>
    <p:sldId id="584" r:id="rId67"/>
    <p:sldId id="585" r:id="rId68"/>
    <p:sldId id="586" r:id="rId69"/>
    <p:sldId id="587" r:id="rId70"/>
    <p:sldId id="588" r:id="rId71"/>
    <p:sldId id="589" r:id="rId72"/>
    <p:sldId id="590" r:id="rId73"/>
    <p:sldId id="591" r:id="rId74"/>
    <p:sldId id="592" r:id="rId75"/>
    <p:sldId id="593" r:id="rId76"/>
    <p:sldId id="594" r:id="rId77"/>
    <p:sldId id="59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ấn Anh" initials="TA" lastIdx="1" clrIdx="0">
    <p:extLst>
      <p:ext uri="{19B8F6BF-5375-455C-9EA6-DF929625EA0E}">
        <p15:presenceInfo xmlns:p15="http://schemas.microsoft.com/office/powerpoint/2012/main" userId="0df1e01a81010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FF0000"/>
    <a:srgbClr val="FF99FF"/>
    <a:srgbClr val="EBF1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62928" autoAdjust="0"/>
  </p:normalViewPr>
  <p:slideViewPr>
    <p:cSldViewPr>
      <p:cViewPr varScale="1">
        <p:scale>
          <a:sx n="71" d="100"/>
          <a:sy n="71" d="100"/>
        </p:scale>
        <p:origin x="1860" y="72"/>
      </p:cViewPr>
      <p:guideLst>
        <p:guide orient="horz" pos="2160"/>
        <p:guide pos="3840"/>
      </p:guideLst>
    </p:cSldViewPr>
  </p:slideViewPr>
  <p:outlineViewPr>
    <p:cViewPr>
      <p:scale>
        <a:sx n="33" d="100"/>
        <a:sy n="33" d="100"/>
      </p:scale>
      <p:origin x="0" y="-31520"/>
    </p:cViewPr>
  </p:outlineViewPr>
  <p:notesTextViewPr>
    <p:cViewPr>
      <p:scale>
        <a:sx n="100" d="100"/>
        <a:sy n="100" d="100"/>
      </p:scale>
      <p:origin x="0" y="0"/>
    </p:cViewPr>
  </p:notesTextViewPr>
  <p:notesViewPr>
    <p:cSldViewPr>
      <p:cViewPr varScale="1">
        <p:scale>
          <a:sx n="62" d="100"/>
          <a:sy n="62" d="100"/>
        </p:scale>
        <p:origin x="245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2B307D-B4D5-48AB-9E9E-874073ADA785}" type="datetimeFigureOut">
              <a:rPr lang="en-US" smtClean="0"/>
              <a:t>1/24/2026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EC3224-976E-438E-B233-EA9E0681B453}" type="slidenum">
              <a:rPr lang="en-US" smtClean="0"/>
              <a:t>‹#›</a:t>
            </a:fld>
            <a:endParaRPr lang="en-US"/>
          </a:p>
        </p:txBody>
      </p:sp>
    </p:spTree>
    <p:extLst>
      <p:ext uri="{BB962C8B-B14F-4D97-AF65-F5344CB8AC3E}">
        <p14:creationId xmlns:p14="http://schemas.microsoft.com/office/powerpoint/2010/main" val="237433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99329-1CA7-470A-A853-937091D5F4C9}" type="datetimeFigureOut">
              <a:rPr lang="en-US" smtClean="0"/>
              <a:pPr/>
              <a:t>1/24/2026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260B6-BA3D-480C-BFE1-8C6C92334278}" type="slidenum">
              <a:rPr lang="en-US" smtClean="0"/>
              <a:pPr/>
              <a:t>‹#›</a:t>
            </a:fld>
            <a:endParaRPr lang="en-US"/>
          </a:p>
        </p:txBody>
      </p:sp>
    </p:spTree>
    <p:extLst>
      <p:ext uri="{BB962C8B-B14F-4D97-AF65-F5344CB8AC3E}">
        <p14:creationId xmlns:p14="http://schemas.microsoft.com/office/powerpoint/2010/main" val="602811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CFAF3-1807-2E92-F60B-462233F0A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5CB1F-40CE-39ED-CCEF-C104B89D7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C5777-4DBE-0DF0-B76A-1A1E211EE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673B85-4ACB-0E28-773F-A945977FDA6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74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B9DF-516A-AC64-C356-6925449559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10F854-8355-4128-09EE-FF78DBF5C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4BCB52-F8EB-325C-0E3F-26CE411CAC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299E33-7896-737F-A817-07EB9721014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596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4E5BD-6E6A-FD0F-DD18-E0514AA23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E8062D-9670-0C93-CA31-001D98189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545B26-92EE-C783-8A19-493738C038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E2F37B-12F9-3863-32E2-489B2B88E2E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794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FB93D-CB07-CF1C-9E62-B61A0C8342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0F316-B033-EC35-D5D6-095B63F6B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67D573-379F-BB3A-4D46-0358B7187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4B8FE9-DB57-1B5D-4624-B846BB92ADE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773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6E04-ACB8-EF79-86C2-5C7B3D8FC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979C8-3265-2EF3-D9A4-D7FFA4E1F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B38EF-5F5C-4090-3C64-345DFC0788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0BE766-A257-1C14-6E24-72A65126A62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82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234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C5B43-21DA-ECF2-82DF-B5B462201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1565D-CA14-291F-AC79-D82A30366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F76742-246E-E943-2C4F-EF7D4CA16C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329BA0-3A99-8535-A0C4-28C025B5857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785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F3BA0-46CB-7C45-9A92-205580F96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9317A-6CEC-83E0-467A-8A307A966E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0DF58-36AE-6ED1-77EC-0269FA3CCB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3A6507-2147-45A6-FCE2-CAFBED4E6F3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168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5541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73A2-298C-9E6C-D24A-5214661D4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A13340-07C0-D644-C203-C84ECB6F4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3349C-C3E4-4CA4-60C0-CB09A7F045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ED2C2-807A-2E1B-8F65-CC583189BC40}"/>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02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4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36042-A85A-B597-C6B7-23EC6DA14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896DF-C615-5A79-DCF6-B6C3D0947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D07535-C7D4-FCB8-4332-1C5B1BE89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4A052B-8F93-811F-6BDD-71053C2698C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103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618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B636D-B103-A358-BDA9-94ED38E95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1689C-9634-03DC-8B4B-D940754B0A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4AFFF-C123-5BBF-B422-70D4772408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F497D"/>
                </a:solidFill>
                <a:latin typeface="Montserrat Black" pitchFamily="34" charset="0"/>
                <a:ea typeface="Montserrat Black" pitchFamily="34" charset="-122"/>
                <a:cs typeface="Montserrat Black" pitchFamily="34" charset="-120"/>
              </a:rPr>
              <a:t>Sprite </a:t>
            </a:r>
            <a:r>
              <a:rPr lang="en-US" sz="1200" b="1" dirty="0" err="1">
                <a:solidFill>
                  <a:srgbClr val="1F497D"/>
                </a:solidFill>
                <a:latin typeface="Montserrat Black" pitchFamily="34" charset="0"/>
                <a:ea typeface="Montserrat Black" pitchFamily="34" charset="-122"/>
                <a:cs typeface="Montserrat Black" pitchFamily="34" charset="-120"/>
              </a:rPr>
              <a:t>được</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cho</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là</a:t>
            </a:r>
            <a:r>
              <a:rPr lang="en-US" sz="1200" b="1" dirty="0">
                <a:solidFill>
                  <a:srgbClr val="1F497D"/>
                </a:solidFill>
                <a:latin typeface="Montserrat Black" pitchFamily="34" charset="0"/>
                <a:ea typeface="Montserrat Black" pitchFamily="34" charset="-122"/>
                <a:cs typeface="Montserrat Black" pitchFamily="34" charset="-120"/>
              </a:rPr>
              <a:t> Linh </a:t>
            </a:r>
            <a:r>
              <a:rPr lang="en-US" sz="1200" b="1" dirty="0" err="1">
                <a:solidFill>
                  <a:srgbClr val="1F497D"/>
                </a:solidFill>
                <a:latin typeface="Montserrat Black" pitchFamily="34" charset="0"/>
                <a:ea typeface="Montserrat Black" pitchFamily="34" charset="-122"/>
                <a:cs typeface="Montserrat Black" pitchFamily="34" charset="-120"/>
              </a:rPr>
              <a:t>Hồn</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Của</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Đồ</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Họa</a:t>
            </a:r>
            <a:r>
              <a:rPr lang="en-US" sz="1200" b="1" dirty="0">
                <a:solidFill>
                  <a:srgbClr val="1F497D"/>
                </a:solidFill>
                <a:latin typeface="Montserrat Black" pitchFamily="34" charset="0"/>
                <a:ea typeface="Montserrat Black" pitchFamily="34" charset="-122"/>
                <a:cs typeface="Montserrat Black" pitchFamily="34" charset="-120"/>
              </a:rPr>
              <a:t> 2D</a:t>
            </a:r>
            <a:endParaRPr lang="en-US" sz="1200" dirty="0"/>
          </a:p>
          <a:p>
            <a:endParaRPr lang="en-US" dirty="0"/>
          </a:p>
        </p:txBody>
      </p:sp>
      <p:sp>
        <p:nvSpPr>
          <p:cNvPr id="4" name="Slide Number Placeholder 3">
            <a:extLst>
              <a:ext uri="{FF2B5EF4-FFF2-40B4-BE49-F238E27FC236}">
                <a16:creationId xmlns:a16="http://schemas.microsoft.com/office/drawing/2014/main" id="{C596EBB4-2A51-F863-6F8C-7B449BA8E14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3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C1638-3453-866D-2068-327611C88A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E680C-06CD-D943-AD93-65C932EAA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1B1BB-A62A-D497-2B3F-B9E2868570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F497D"/>
                </a:solidFill>
                <a:latin typeface="Montserrat Black" pitchFamily="34" charset="0"/>
                <a:ea typeface="Montserrat Black" pitchFamily="34" charset="-122"/>
                <a:cs typeface="Montserrat Black" pitchFamily="34" charset="-120"/>
              </a:rPr>
              <a:t>Tile </a:t>
            </a:r>
            <a:r>
              <a:rPr lang="en-US" sz="1200" b="1" dirty="0" err="1">
                <a:solidFill>
                  <a:srgbClr val="1F497D"/>
                </a:solidFill>
                <a:latin typeface="Montserrat Black" pitchFamily="34" charset="0"/>
                <a:ea typeface="Montserrat Black" pitchFamily="34" charset="-122"/>
                <a:cs typeface="Montserrat Black" pitchFamily="34" charset="-120"/>
              </a:rPr>
              <a:t>và</a:t>
            </a:r>
            <a:r>
              <a:rPr lang="en-US" sz="1200" b="1" dirty="0">
                <a:solidFill>
                  <a:srgbClr val="1F497D"/>
                </a:solidFill>
                <a:latin typeface="Montserrat Black" pitchFamily="34" charset="0"/>
                <a:ea typeface="Montserrat Black" pitchFamily="34" charset="-122"/>
                <a:cs typeface="Montserrat Black" pitchFamily="34" charset="-120"/>
              </a:rPr>
              <a:t> Background: </a:t>
            </a:r>
            <a:r>
              <a:rPr lang="en-US" sz="1200" b="1" dirty="0" err="1">
                <a:solidFill>
                  <a:srgbClr val="1F497D"/>
                </a:solidFill>
                <a:latin typeface="Montserrat Black" pitchFamily="34" charset="0"/>
                <a:ea typeface="Montserrat Black" pitchFamily="34" charset="-122"/>
                <a:cs typeface="Montserrat Black" pitchFamily="34" charset="-120"/>
              </a:rPr>
              <a:t>Xây</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Dựng</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Thế</a:t>
            </a:r>
            <a:r>
              <a:rPr lang="en-US" sz="1200" b="1" dirty="0">
                <a:solidFill>
                  <a:srgbClr val="1F497D"/>
                </a:solidFill>
                <a:latin typeface="Montserrat Black" pitchFamily="34" charset="0"/>
                <a:ea typeface="Montserrat Black" pitchFamily="34" charset="-122"/>
                <a:cs typeface="Montserrat Black" pitchFamily="34" charset="-120"/>
              </a:rPr>
              <a:t> </a:t>
            </a:r>
            <a:r>
              <a:rPr lang="en-US" sz="1200" b="1" dirty="0" err="1">
                <a:solidFill>
                  <a:srgbClr val="1F497D"/>
                </a:solidFill>
                <a:latin typeface="Montserrat Black" pitchFamily="34" charset="0"/>
                <a:ea typeface="Montserrat Black" pitchFamily="34" charset="-122"/>
                <a:cs typeface="Montserrat Black" pitchFamily="34" charset="-120"/>
              </a:rPr>
              <a:t>Giới</a:t>
            </a:r>
            <a:r>
              <a:rPr lang="en-US" sz="1200" b="1" dirty="0">
                <a:solidFill>
                  <a:srgbClr val="1F497D"/>
                </a:solidFill>
                <a:latin typeface="Montserrat Black" pitchFamily="34" charset="0"/>
                <a:ea typeface="Montserrat Black" pitchFamily="34" charset="-122"/>
                <a:cs typeface="Montserrat Black" pitchFamily="34" charset="-120"/>
              </a:rPr>
              <a:t> 2D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1F497D"/>
              </a:solidFill>
              <a:latin typeface="Montserrat Black"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000000"/>
                </a:solidFill>
                <a:latin typeface="Roboto Medium" pitchFamily="34" charset="0"/>
                <a:ea typeface="Roboto Medium" pitchFamily="34" charset="-122"/>
                <a:cs typeface="Roboto Medium" pitchFamily="34" charset="-120"/>
              </a:rPr>
              <a:t>Câu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nói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này</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nhấn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mạnh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rằng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2D </a:t>
            </a:r>
            <a:r>
              <a:rPr lang="en-US" sz="1200" dirty="0" err="1">
                <a:solidFill>
                  <a:srgbClr val="000000"/>
                </a:solidFill>
                <a:latin typeface="Roboto Medium" pitchFamily="34" charset="0"/>
                <a:ea typeface="Roboto Medium" pitchFamily="34" charset="-122"/>
                <a:cs typeface="Roboto Medium" pitchFamily="34" charset="-120"/>
              </a:rPr>
              <a:t>không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nghĩa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với</a:t>
            </a:r>
            <a:r>
              <a:rPr lang="en-US" sz="1200" dirty="0">
                <a:solidFill>
                  <a:srgbClr val="000000"/>
                </a:solidFill>
                <a:latin typeface="Roboto Medium" pitchFamily="34" charset="0"/>
                <a:ea typeface="Roboto Medium" pitchFamily="34" charset="-122"/>
                <a:cs typeface="Roboto Medium" pitchFamily="34" charset="-120"/>
              </a:rPr>
              <a:t> gameplay </a:t>
            </a:r>
            <a:r>
              <a:rPr lang="en-US" sz="1200" dirty="0" err="1">
                <a:solidFill>
                  <a:srgbClr val="000000"/>
                </a:solidFill>
                <a:latin typeface="Roboto Medium" pitchFamily="34" charset="0"/>
                <a:ea typeface="Roboto Medium" pitchFamily="34" charset="-122"/>
                <a:cs typeface="Roboto Medium" pitchFamily="34" charset="-120"/>
              </a:rPr>
              <a:t>đơn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giản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Nhiều</a:t>
            </a:r>
            <a:r>
              <a:rPr lang="en-US" sz="1200" dirty="0">
                <a:solidFill>
                  <a:srgbClr val="000000"/>
                </a:solidFill>
                <a:latin typeface="Roboto Medium" pitchFamily="34" charset="0"/>
                <a:ea typeface="Roboto Medium" pitchFamily="34" charset="-122"/>
                <a:cs typeface="Roboto Medium" pitchFamily="34" charset="-120"/>
              </a:rPr>
              <a:t> game 2D </a:t>
            </a:r>
            <a:r>
              <a:rPr lang="en-US" sz="1200" dirty="0" err="1">
                <a:solidFill>
                  <a:srgbClr val="000000"/>
                </a:solidFill>
                <a:latin typeface="Roboto Medium" pitchFamily="34" charset="0"/>
                <a:ea typeface="Roboto Medium" pitchFamily="34" charset="-122"/>
                <a:cs typeface="Roboto Medium" pitchFamily="34" charset="-120"/>
              </a:rPr>
              <a:t>có</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chiều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sâu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chiến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thuật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và</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câu</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chuyện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phức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chứng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minh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rằng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sự</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lựa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chọn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đồ</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họa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không</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quyết</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định</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đến</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độ</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phức</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tạp</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của</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trải</a:t>
            </a:r>
            <a:r>
              <a:rPr lang="en-US" sz="1200" dirty="0">
                <a:solidFill>
                  <a:srgbClr val="000000"/>
                </a:solidFill>
                <a:latin typeface="Roboto Medium" pitchFamily="34" charset="0"/>
                <a:ea typeface="Roboto Medium" pitchFamily="34" charset="-122"/>
                <a:cs typeface="Roboto Medium" pitchFamily="34" charset="-120"/>
              </a:rPr>
              <a:t> </a:t>
            </a:r>
            <a:r>
              <a:rPr lang="en-US" sz="1200" dirty="0" err="1">
                <a:solidFill>
                  <a:srgbClr val="000000"/>
                </a:solidFill>
                <a:latin typeface="Roboto Medium" pitchFamily="34" charset="0"/>
                <a:ea typeface="Roboto Medium" pitchFamily="34" charset="-122"/>
                <a:cs typeface="Roboto Medium" pitchFamily="34" charset="-120"/>
              </a:rPr>
              <a:t>nghiệm</a:t>
            </a:r>
            <a:r>
              <a:rPr lang="en-US" sz="1200" dirty="0">
                <a:solidFill>
                  <a:srgbClr val="000000"/>
                </a:solidFill>
                <a:latin typeface="Roboto Medium" pitchFamily="34" charset="0"/>
                <a:ea typeface="Roboto Medium" pitchFamily="34" charset="-122"/>
                <a:cs typeface="Roboto Medium" pitchFamily="34" charset="-120"/>
              </a:rPr>
              <a: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24A1FDF-8515-446C-4004-B3D7F490791E}"/>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666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32C13-A39B-F868-244E-A02F4D7BA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99AAE9-BFBA-F9C7-66D2-EA870DC56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80C18D-67B6-41C3-9465-14B84989F5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8FDC04-2CF1-85FF-A058-F7D1B5E3552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590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2F72-D0FD-FA19-458D-A253CEAE3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85E14-189E-0F91-E7F5-AA0EF0E4E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E773CA-3244-0597-C4CA-C239AD6402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D86569-0AC8-8165-BC3D-B2EA3F88A0D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060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4436-FA57-60C9-F3B6-2D31E8890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0F17D-A0A4-1EC4-8226-36F975FC5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7F6EEA-F57B-7FA6-C31B-B229FF1194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7BE787-327B-C5B1-7D53-5AA7ACB97E8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695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F5E0A-99B9-EAA4-3841-2A9CF6A1C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21E57-8982-B1C1-9BBD-69DF01330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28EF6-C450-7DED-F3FB-12AA6BC580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F1252C-B3E8-9164-0A2A-3641B819725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8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7D06-783B-334C-C46D-60A41A210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ED939-2357-C726-9A60-D2BDC0092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A4E46-9E3F-2DA8-CA1D-06C9C836EE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5CC03C-5946-CD18-9A8B-4BC2C596223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459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F134-02B0-5833-CB24-D42C01FE0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917197-D69B-67D5-92EC-820CDD04AF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90046-0378-FB53-D9BB-40B4697152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847282-0245-474D-526E-053635FF5BE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17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E03B3-2DE0-53F8-0D01-719C79FAF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35D68-54D3-9303-D9AB-559E7E246A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DFE16-3C90-CEA4-71B4-2E3B4D684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75B70B-519E-1480-5C92-10274256D2EB}"/>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651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B1152-269A-086A-19AF-16735B0AB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F305C-5BEC-2227-A70C-8C4DBF323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996B2-929D-2C66-07A0-0AFC962A3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9234F1-68A2-4558-0549-1D1922BA6077}"/>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149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BF4F0-A133-0013-51B9-EA91CEDFF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4ECFE-F2B8-59B6-2B30-B6F91CCFF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27C91-6AA1-1A08-C312-B4A94A46D4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C0431F-A6B9-69C9-7D23-C70EEC34955C}"/>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471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3497F-F4A3-B81B-6D17-A771FDD57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D3CDB-E5E9-54B6-84BF-BD5D99071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3F415-ECB6-59FB-3FB7-F40E24EE17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D7FB68-C04A-5283-5F8D-60E840C08E2D}"/>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74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485C0-857D-0827-B58C-5E74A55CD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2D2EF-1DFA-10D4-EB95-75F141C8A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B2275-32AD-856B-21C1-5DA31636B568}"/>
              </a:ext>
            </a:extLst>
          </p:cNvPr>
          <p:cNvSpPr>
            <a:spLocks noGrp="1"/>
          </p:cNvSpPr>
          <p:nvPr>
            <p:ph type="body" idx="1"/>
          </p:nvPr>
        </p:nvSpPr>
        <p:spPr/>
        <p:txBody>
          <a:bodyPr/>
          <a:lstStyle/>
          <a:p>
            <a:r>
              <a:rPr lang="vi-VN" dirty="0"/>
              <a:t>Sphere rất </a:t>
            </a:r>
            <a:r>
              <a:rPr lang="vi-VN" b="1" dirty="0"/>
              <a:t>dễ xử lý về mặt toán học</a:t>
            </a:r>
            <a:endParaRPr lang="vi-VN" dirty="0"/>
          </a:p>
          <a:p>
            <a:r>
              <a:rPr lang="vi-VN" dirty="0"/>
              <a:t>Không cần quan tâm đến:</a:t>
            </a:r>
          </a:p>
          <a:p>
            <a:pPr lvl="1"/>
            <a:r>
              <a:rPr lang="vi-VN" dirty="0"/>
              <a:t>Góc quay</a:t>
            </a:r>
          </a:p>
          <a:p>
            <a:pPr lvl="1"/>
            <a:r>
              <a:rPr lang="vi-VN" dirty="0"/>
              <a:t>Hướng của đối tượng</a:t>
            </a:r>
          </a:p>
          <a:p>
            <a:r>
              <a:rPr lang="vi-VN" dirty="0"/>
              <a:t>Do đó, sphere thường được dùng làm:</a:t>
            </a:r>
          </a:p>
          <a:p>
            <a:pPr marL="171450" indent="-171450">
              <a:buFont typeface="Arial" panose="020B0604020202020204" pitchFamily="34" charset="0"/>
              <a:buChar char="•"/>
            </a:pPr>
            <a:r>
              <a:rPr lang="vi-VN" dirty="0"/>
              <a:t>Đối tượng hình học đơn giản</a:t>
            </a:r>
          </a:p>
          <a:p>
            <a:pPr marL="171450" indent="-171450">
              <a:buFont typeface="Arial" panose="020B0604020202020204" pitchFamily="34" charset="0"/>
              <a:buChar char="•"/>
            </a:pPr>
            <a:r>
              <a:rPr lang="vi-VN" dirty="0"/>
              <a:t>Đại diện gần đúng cho các hình dạng phức tạp</a:t>
            </a:r>
          </a:p>
          <a:p>
            <a:endParaRPr lang="en-US" dirty="0"/>
          </a:p>
        </p:txBody>
      </p:sp>
      <p:sp>
        <p:nvSpPr>
          <p:cNvPr id="4" name="Slide Number Placeholder 3">
            <a:extLst>
              <a:ext uri="{FF2B5EF4-FFF2-40B4-BE49-F238E27FC236}">
                <a16:creationId xmlns:a16="http://schemas.microsoft.com/office/drawing/2014/main" id="{39990163-0587-4D81-C26B-6FF86B71C24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49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81478-4B0E-42A4-71A2-F201B1736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EC75D-1562-642D-9A0A-A657607B6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F7F64-461E-451E-CA81-5C72151A910F}"/>
              </a:ext>
            </a:extLst>
          </p:cNvPr>
          <p:cNvSpPr>
            <a:spLocks noGrp="1"/>
          </p:cNvSpPr>
          <p:nvPr>
            <p:ph type="body" idx="1"/>
          </p:nvPr>
        </p:nvSpPr>
        <p:spPr/>
        <p:txBody>
          <a:bodyPr/>
          <a:lstStyle/>
          <a:p>
            <a:r>
              <a:rPr lang="vi-VN" dirty="0"/>
              <a:t>sphere và box thường được dùng để:</a:t>
            </a:r>
          </a:p>
          <a:p>
            <a:r>
              <a:rPr lang="vi-VN" dirty="0"/>
              <a:t>Đơn giản hóa hình học phức tạp</a:t>
            </a:r>
          </a:p>
          <a:p>
            <a:r>
              <a:rPr lang="vi-VN" dirty="0"/>
              <a:t>Làm đối tượng trung gian trong xử lý hình học</a:t>
            </a:r>
          </a:p>
          <a:p>
            <a:r>
              <a:rPr lang="vi-VN" dirty="0"/>
              <a:t>Giảm chi phí tính toán trong các phép kiểm tra</a:t>
            </a:r>
          </a:p>
          <a:p>
            <a:endParaRPr lang="en-US" dirty="0"/>
          </a:p>
        </p:txBody>
      </p:sp>
      <p:sp>
        <p:nvSpPr>
          <p:cNvPr id="4" name="Slide Number Placeholder 3">
            <a:extLst>
              <a:ext uri="{FF2B5EF4-FFF2-40B4-BE49-F238E27FC236}">
                <a16:creationId xmlns:a16="http://schemas.microsoft.com/office/drawing/2014/main" id="{F8C7D496-960E-B755-0240-51912B01C479}"/>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839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DC84C-977E-8D4B-06BD-AE50B4983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C6201-F3F4-8945-7618-552C5C4BD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6AAB8-F311-9AD9-131D-C51F10F979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F4384A-990D-6334-52EE-AFF4CE4F65D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18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533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4EB6E-49ED-42B1-271D-33EF2D2D8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48DF0-2E55-D401-0177-D41A8F47B0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FCB98-A4C5-F861-686F-9930D8A5B6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8F76CD-EA75-21C9-1C48-A88A7D187FF6}"/>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45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230E4-8FF1-0792-92A5-1CA135E00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C5F9E-1B7C-EB78-AC1C-446826F94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26A93-1110-7104-A5E4-6FE900B552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A93184-BE0A-9649-CA8A-94D2F55A411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46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DF4C3-E1F3-9DDD-24EC-903CFEE18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F01F0-2B9D-566C-17D1-C00FAF10A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60802-47E0-902C-21FA-EF5F9FFB8D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7757D9-2BD8-97C4-B66A-474848F4AA8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42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C6D93-63AE-CD25-DC3D-E091E9CC3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75CAD-292A-CD09-9E09-24694F4CD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E29F8D-A6F7-76BA-C6D6-64635469BE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B09546-9052-4E3A-6F7A-2E532EEACDF8}"/>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2764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590800"/>
            <a:ext cx="10363200" cy="1470025"/>
          </a:xfrm>
        </p:spPr>
        <p:txBody>
          <a:bodyPr/>
          <a:lstStyle>
            <a:lvl1pPr>
              <a:defRPr b="1">
                <a:solidFill>
                  <a:srgbClr val="C00000"/>
                </a:solidFill>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49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7186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08721"/>
            <a:ext cx="2537387" cy="5217443"/>
          </a:xfrm>
        </p:spPr>
        <p:txBody>
          <a:bodyPr vert="eaVert"/>
          <a:lstStyle>
            <a:lvl1pPr>
              <a:defRPr>
                <a:latin typeface="Tahoma" pitchFamily="34" charset="0"/>
                <a:cs typeface="Tahoma"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908721"/>
            <a:ext cx="7598635" cy="5217443"/>
          </a:xfrm>
        </p:spPr>
        <p:txBody>
          <a:bodyPr vert="eaVert"/>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686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683653"/>
            <a:ext cx="3632200" cy="287130"/>
          </a:xfrm>
          <a:prstGeom prst="rect">
            <a:avLst/>
          </a:prstGeom>
          <a:noFill/>
        </p:spPr>
        <p:txBody>
          <a:bodyPr wrap="square" rtlCol="0">
            <a:spAutoFit/>
          </a:bodyPr>
          <a:lstStyle>
            <a:lvl1pPr>
              <a:defRPr lang="uk-UA" sz="1266"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1277603" y="6199205"/>
            <a:ext cx="1155700" cy="334835"/>
          </a:xfrm>
          <a:prstGeom prst="rect">
            <a:avLst/>
          </a:prstGeom>
          <a:noFill/>
        </p:spPr>
        <p:txBody>
          <a:bodyPr wrap="square" rtlCol="0">
            <a:spAutoFit/>
          </a:bodyPr>
          <a:lstStyle>
            <a:lvl1pPr>
              <a:defRPr lang="uk-UA" sz="788"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1600200"/>
            <a:ext cx="6096000" cy="3657600"/>
          </a:xfrm>
          <a:prstGeom prst="rect">
            <a:avLst/>
          </a:prstGeom>
        </p:spPr>
        <p:txBody>
          <a:bodyPr/>
          <a:lstStyle/>
          <a:p>
            <a:endParaRPr lang="uk-UA"/>
          </a:p>
        </p:txBody>
      </p:sp>
    </p:spTree>
    <p:extLst>
      <p:ext uri="{BB962C8B-B14F-4D97-AF65-F5344CB8AC3E}">
        <p14:creationId xmlns:p14="http://schemas.microsoft.com/office/powerpoint/2010/main" val="3591113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189141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69705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9330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134977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547411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3922260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241400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34407" y="477644"/>
            <a:ext cx="7923187" cy="939993"/>
          </a:xfrm>
        </p:spPr>
        <p:txBody>
          <a:bodyPr/>
          <a:lstStyle>
            <a:lvl1pPr>
              <a:defRPr sz="2800" b="1">
                <a:latin typeface="Tahoma" pitchFamily="34" charset="0"/>
                <a:cs typeface="Tahoma"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99518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4220788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AFAFA"/>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911301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6E6E6"/>
          </a:solidFill>
          <a:ln/>
        </p:spPr>
      </p:sp>
      <p:sp>
        <p:nvSpPr>
          <p:cNvPr id="3" name="Shape 1"/>
          <p:cNvSpPr/>
          <p:nvPr/>
        </p:nvSpPr>
        <p:spPr>
          <a:xfrm>
            <a:off x="0" y="0"/>
            <a:ext cx="12192000" cy="6858000"/>
          </a:xfrm>
          <a:prstGeom prst="rect">
            <a:avLst/>
          </a:prstGeom>
          <a:solidFill>
            <a:srgbClr val="FFFFFF"/>
          </a:solidFill>
          <a:ln/>
        </p:spPr>
      </p:sp>
    </p:spTree>
    <p:extLst>
      <p:ext uri="{BB962C8B-B14F-4D97-AF65-F5344CB8AC3E}">
        <p14:creationId xmlns:p14="http://schemas.microsoft.com/office/powerpoint/2010/main" val="13575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Tahoma" pitchFamily="34" charset="0"/>
                <a:cs typeface="Tahoma"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Tahoma" pitchFamily="34" charset="0"/>
                <a:cs typeface="Tahoma"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718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atin typeface="Tahoma" pitchFamily="34" charset="0"/>
                <a:cs typeface="Tahoma" pitchFamily="34" charset="0"/>
              </a:defRPr>
            </a:lvl1pPr>
            <a:lvl2pPr>
              <a:defRPr sz="2400">
                <a:latin typeface="Tahoma" pitchFamily="34" charset="0"/>
                <a:cs typeface="Tahoma" pitchFamily="34" charset="0"/>
              </a:defRPr>
            </a:lvl2pPr>
            <a:lvl3pPr>
              <a:defRPr sz="2000">
                <a:latin typeface="Tahoma" pitchFamily="34" charset="0"/>
                <a:cs typeface="Tahoma" pitchFamily="34" charset="0"/>
              </a:defRPr>
            </a:lvl3pPr>
            <a:lvl4pPr>
              <a:defRPr sz="1800">
                <a:latin typeface="Tahoma" pitchFamily="34" charset="0"/>
                <a:cs typeface="Tahoma" pitchFamily="34" charset="0"/>
              </a:defRPr>
            </a:lvl4pPr>
            <a:lvl5pPr>
              <a:defRPr sz="1800">
                <a:latin typeface="Tahoma" pitchFamily="34" charset="0"/>
                <a:cs typeface="Tahoma"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atin typeface="Tahoma" pitchFamily="34" charset="0"/>
                <a:cs typeface="Tahoma" pitchFamily="34" charset="0"/>
              </a:defRPr>
            </a:lvl1pPr>
            <a:lvl2pPr>
              <a:defRPr sz="2400">
                <a:latin typeface="Tahoma" pitchFamily="34" charset="0"/>
                <a:cs typeface="Tahoma" pitchFamily="34" charset="0"/>
              </a:defRPr>
            </a:lvl2pPr>
            <a:lvl3pPr>
              <a:defRPr sz="2000">
                <a:latin typeface="Tahoma" pitchFamily="34" charset="0"/>
                <a:cs typeface="Tahoma" pitchFamily="34" charset="0"/>
              </a:defRPr>
            </a:lvl3pPr>
            <a:lvl4pPr>
              <a:defRPr sz="1800">
                <a:latin typeface="Tahoma" pitchFamily="34" charset="0"/>
                <a:cs typeface="Tahoma" pitchFamily="34" charset="0"/>
              </a:defRPr>
            </a:lvl4pPr>
            <a:lvl5pPr>
              <a:defRPr sz="1800">
                <a:latin typeface="Tahoma" pitchFamily="34" charset="0"/>
                <a:cs typeface="Tahoma"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4142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Tahoma" pitchFamily="34" charset="0"/>
                <a:cs typeface="Tahoma" pitchFamily="34" charset="0"/>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Autofit/>
          </a:bodyPr>
          <a:lstStyle>
            <a:lvl1pPr marL="0" indent="0">
              <a:buNone/>
              <a:defRPr sz="2200" b="1">
                <a:latin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Tahoma" pitchFamily="34" charset="0"/>
                <a:cs typeface="Tahoma" pitchFamily="34" charset="0"/>
              </a:defRPr>
            </a:lvl1pPr>
            <a:lvl2pPr>
              <a:defRPr sz="2000">
                <a:latin typeface="Tahoma" pitchFamily="34" charset="0"/>
                <a:cs typeface="Tahoma" pitchFamily="34" charset="0"/>
              </a:defRPr>
            </a:lvl2pPr>
            <a:lvl3pPr>
              <a:defRPr sz="1800">
                <a:latin typeface="Tahoma" pitchFamily="34" charset="0"/>
                <a:cs typeface="Tahoma" pitchFamily="34" charset="0"/>
              </a:defRPr>
            </a:lvl3pPr>
            <a:lvl4pPr>
              <a:defRPr sz="1600">
                <a:latin typeface="Tahoma" pitchFamily="34" charset="0"/>
                <a:cs typeface="Tahoma" pitchFamily="34" charset="0"/>
              </a:defRPr>
            </a:lvl4pPr>
            <a:lvl5pPr>
              <a:defRPr sz="1600">
                <a:latin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Autofit/>
          </a:bodyPr>
          <a:lstStyle>
            <a:lvl1pPr marL="0" indent="0">
              <a:buNone/>
              <a:defRPr sz="2200" b="1">
                <a:latin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Tahoma" pitchFamily="34" charset="0"/>
                <a:cs typeface="Tahoma" pitchFamily="34" charset="0"/>
              </a:defRPr>
            </a:lvl1pPr>
            <a:lvl2pPr>
              <a:defRPr sz="2000">
                <a:latin typeface="Tahoma" pitchFamily="34" charset="0"/>
                <a:cs typeface="Tahoma" pitchFamily="34" charset="0"/>
              </a:defRPr>
            </a:lvl2pPr>
            <a:lvl3pPr>
              <a:defRPr sz="1800">
                <a:latin typeface="Tahoma" pitchFamily="34" charset="0"/>
                <a:cs typeface="Tahoma" pitchFamily="34" charset="0"/>
              </a:defRPr>
            </a:lvl3pPr>
            <a:lvl4pPr>
              <a:defRPr sz="1600">
                <a:latin typeface="Tahoma" pitchFamily="34" charset="0"/>
                <a:cs typeface="Tahoma" pitchFamily="34" charset="0"/>
              </a:defRPr>
            </a:lvl4pPr>
            <a:lvl5pPr>
              <a:defRPr sz="1600">
                <a:latin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099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baseline="0">
                <a:latin typeface="Tahoma" pitchFamily="34" charset="0"/>
                <a:cs typeface="Tahoma"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210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5477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9403" y="1124744"/>
            <a:ext cx="4032448" cy="1008112"/>
          </a:xfrm>
        </p:spPr>
        <p:txBody>
          <a:bodyPr anchor="b"/>
          <a:lstStyle>
            <a:lvl1pPr algn="l">
              <a:defRPr sz="2000" b="1">
                <a:latin typeface="Tahoma" pitchFamily="34" charset="0"/>
                <a:cs typeface="Tahoma" pitchFamily="34" charset="0"/>
              </a:defRPr>
            </a:lvl1pPr>
          </a:lstStyle>
          <a:p>
            <a:r>
              <a:rPr lang="en-US"/>
              <a:t>Click to edit Master title style</a:t>
            </a:r>
          </a:p>
        </p:txBody>
      </p:sp>
      <p:sp>
        <p:nvSpPr>
          <p:cNvPr id="3" name="Content Placeholder 2"/>
          <p:cNvSpPr>
            <a:spLocks noGrp="1"/>
          </p:cNvSpPr>
          <p:nvPr>
            <p:ph idx="1"/>
          </p:nvPr>
        </p:nvSpPr>
        <p:spPr>
          <a:xfrm>
            <a:off x="4766733" y="1124744"/>
            <a:ext cx="6815667" cy="5040560"/>
          </a:xfrm>
        </p:spPr>
        <p:txBody>
          <a:bodyPr/>
          <a:lstStyle>
            <a:lvl1pPr>
              <a:defRPr sz="3200">
                <a:latin typeface="Tahoma" pitchFamily="34" charset="0"/>
                <a:cs typeface="Tahoma" pitchFamily="34" charset="0"/>
              </a:defRPr>
            </a:lvl1pPr>
            <a:lvl2pPr>
              <a:defRPr sz="2800">
                <a:latin typeface="Tahoma" pitchFamily="34" charset="0"/>
                <a:cs typeface="Tahoma" pitchFamily="34" charset="0"/>
              </a:defRPr>
            </a:lvl2pPr>
            <a:lvl3pPr>
              <a:defRPr sz="2400">
                <a:latin typeface="Tahoma" pitchFamily="34" charset="0"/>
                <a:cs typeface="Tahoma" pitchFamily="34" charset="0"/>
              </a:defRPr>
            </a:lvl3pPr>
            <a:lvl4pPr>
              <a:defRPr sz="2000">
                <a:latin typeface="Tahoma" pitchFamily="34" charset="0"/>
                <a:cs typeface="Tahoma" pitchFamily="34" charset="0"/>
              </a:defRPr>
            </a:lvl4pPr>
            <a:lvl5pPr>
              <a:defRPr sz="2000">
                <a:latin typeface="Tahoma" pitchFamily="34" charset="0"/>
                <a:cs typeface="Tahoma"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9403" y="2145139"/>
            <a:ext cx="4046240" cy="4020166"/>
          </a:xfrm>
        </p:spPr>
        <p:txBody>
          <a:bodyPr/>
          <a:lstStyle>
            <a:lvl1pPr marL="0" indent="0">
              <a:buNone/>
              <a:defRPr sz="1400">
                <a:latin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80017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atin typeface="Tahoma" pitchFamily="34" charset="0"/>
                <a:cs typeface="Tahoma" pitchFamily="34" charset="0"/>
              </a:defRPr>
            </a:lvl1pPr>
          </a:lstStyle>
          <a:p>
            <a:r>
              <a:rPr lang="en-US"/>
              <a:t>Click to edit Master title style</a:t>
            </a:r>
          </a:p>
        </p:txBody>
      </p:sp>
      <p:sp>
        <p:nvSpPr>
          <p:cNvPr id="3" name="Picture Placeholder 2"/>
          <p:cNvSpPr>
            <a:spLocks noGrp="1"/>
          </p:cNvSpPr>
          <p:nvPr>
            <p:ph type="pic" idx="1"/>
          </p:nvPr>
        </p:nvSpPr>
        <p:spPr>
          <a:xfrm>
            <a:off x="2389718" y="1412776"/>
            <a:ext cx="7258677" cy="3314799"/>
          </a:xfrm>
        </p:spPr>
        <p:txBody>
          <a:bodyPr/>
          <a:lstStyle>
            <a:lvl1pPr marL="0" indent="0">
              <a:buNone/>
              <a:defRPr sz="3200">
                <a:latin typeface="Tahoma" pitchFamily="34" charset="0"/>
                <a:cs typeface="Tahom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269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1638204" y="507720"/>
            <a:ext cx="8915592" cy="836497"/>
          </a:xfrm>
          <a:prstGeom prst="rect">
            <a:avLst/>
          </a:prstGeom>
        </p:spPr>
        <p:txBody>
          <a:bodyPr vert="horz" lIns="91440" tIns="45720" rIns="91440" bIns="45720" rtlCol="0" anchor="ctr">
            <a:noAutofit/>
          </a:bodyPr>
          <a:lstStyle/>
          <a:p>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480501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Lst>
  <p:txStyles>
    <p:titleStyle>
      <a:lvl1pPr algn="ctr" defTabSz="457200" rtl="0" eaLnBrk="1" latinLnBrk="0" hangingPunct="1">
        <a:spcBef>
          <a:spcPct val="0"/>
        </a:spcBef>
        <a:buNone/>
        <a:defRPr sz="2800" kern="1200" baseline="0">
          <a:solidFill>
            <a:schemeClr val="tx2"/>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ahoma" pitchFamily="34" charset="0"/>
          <a:ea typeface="+mn-ea"/>
          <a:cs typeface="Tahoma"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Tahoma" pitchFamily="34" charset="0"/>
          <a:ea typeface="+mn-ea"/>
          <a:cs typeface="Tahoma"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Tahoma" pitchFamily="34" charset="0"/>
          <a:ea typeface="+mn-ea"/>
          <a:cs typeface="Tahoma"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Tahoma" pitchFamily="34" charset="0"/>
          <a:ea typeface="+mn-ea"/>
          <a:cs typeface="Tahoma"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Tahoma" pitchFamily="34" charset="0"/>
          <a:ea typeface="+mn-ea"/>
          <a:cs typeface="Tahom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researchgate.net/figure/In-the-RGB-color-space-each-pixel-24-bits-is-represented-by-Red-Green-and-Blue-of_fig3_356729886"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jfi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researchgate.net/publication/281965036_HDR_Image_Artifact_Copensation"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Wavefront_.obj_file"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5143-00A2-7593-AFEA-FA734478E01E}"/>
              </a:ext>
            </a:extLst>
          </p:cNvPr>
          <p:cNvSpPr>
            <a:spLocks noGrp="1"/>
          </p:cNvSpPr>
          <p:nvPr>
            <p:ph type="ctrTitle"/>
          </p:nvPr>
        </p:nvSpPr>
        <p:spPr>
          <a:xfrm>
            <a:off x="914400" y="2743200"/>
            <a:ext cx="10363200" cy="1470025"/>
          </a:xfrm>
        </p:spPr>
        <p:txBody>
          <a:bodyPr/>
          <a:lstStyle/>
          <a:p>
            <a:r>
              <a:rPr lang="en-US" sz="3000" dirty="0">
                <a:latin typeface="Montserrat" panose="00000500000000000000" pitchFamily="2" charset="0"/>
              </a:rPr>
              <a:t>TỔNG QUAN CHUNG – </a:t>
            </a:r>
            <a:r>
              <a:rPr lang="en-US" sz="3000" dirty="0" err="1">
                <a:latin typeface="Montserrat" panose="00000500000000000000" pitchFamily="2" charset="0"/>
              </a:rPr>
              <a:t>Phần</a:t>
            </a:r>
            <a:r>
              <a:rPr lang="en-US" sz="3000" dirty="0">
                <a:latin typeface="Montserrat" panose="00000500000000000000" pitchFamily="2" charset="0"/>
              </a:rPr>
              <a:t> 2</a:t>
            </a:r>
            <a:endParaRPr lang="en-VN" sz="3000" dirty="0">
              <a:latin typeface="Montserrat" panose="00000500000000000000" pitchFamily="2" charset="0"/>
            </a:endParaRPr>
          </a:p>
        </p:txBody>
      </p:sp>
      <p:sp>
        <p:nvSpPr>
          <p:cNvPr id="3" name="Subtitle 2">
            <a:extLst>
              <a:ext uri="{FF2B5EF4-FFF2-40B4-BE49-F238E27FC236}">
                <a16:creationId xmlns:a16="http://schemas.microsoft.com/office/drawing/2014/main" id="{0ACEFCF2-DEB8-ECCB-023F-BEF28A252458}"/>
              </a:ext>
            </a:extLst>
          </p:cNvPr>
          <p:cNvSpPr>
            <a:spLocks noGrp="1"/>
          </p:cNvSpPr>
          <p:nvPr>
            <p:ph type="subTitle" idx="1"/>
          </p:nvPr>
        </p:nvSpPr>
        <p:spPr/>
        <p:txBody>
          <a:bodyPr/>
          <a:lstStyle/>
          <a:p>
            <a:endParaRPr lang="en-VN" dirty="0"/>
          </a:p>
        </p:txBody>
      </p:sp>
    </p:spTree>
    <p:extLst>
      <p:ext uri="{BB962C8B-B14F-4D97-AF65-F5344CB8AC3E}">
        <p14:creationId xmlns:p14="http://schemas.microsoft.com/office/powerpoint/2010/main" val="162373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06E532A-B875-8DA0-196D-FEFF7EB8310C}"/>
              </a:ext>
            </a:extLst>
          </p:cNvPr>
          <p:cNvSpPr/>
          <p:nvPr/>
        </p:nvSpPr>
        <p:spPr>
          <a:xfrm>
            <a:off x="3124200" y="2956520"/>
            <a:ext cx="6810375" cy="472480"/>
          </a:xfrm>
          <a:prstGeom prst="rect">
            <a:avLst/>
          </a:prstGeom>
          <a:noFill/>
          <a:ln/>
        </p:spPr>
        <p:txBody>
          <a:bodyPr wrap="none" lIns="0" tIns="0" rIns="0" bIns="0" rtlCol="0" anchor="t"/>
          <a:lstStyle/>
          <a:p>
            <a:pPr defTabSz="761970">
              <a:lnSpc>
                <a:spcPts val="3708"/>
              </a:lnSpc>
            </a:pPr>
            <a:r>
              <a:rPr lang="en-US" sz="2958" b="1" dirty="0" err="1">
                <a:solidFill>
                  <a:srgbClr val="1F497D"/>
                </a:solidFill>
                <a:latin typeface="Montserrat Black" pitchFamily="34" charset="0"/>
              </a:rPr>
              <a:t>Màu</a:t>
            </a:r>
            <a:r>
              <a:rPr lang="en-US" sz="2958" b="1" dirty="0">
                <a:solidFill>
                  <a:srgbClr val="1F497D"/>
                </a:solidFill>
                <a:latin typeface="Montserrat Black" pitchFamily="34" charset="0"/>
              </a:rPr>
              <a:t> </a:t>
            </a:r>
            <a:r>
              <a:rPr lang="en-US" sz="2958" b="1" dirty="0" err="1">
                <a:solidFill>
                  <a:srgbClr val="1F497D"/>
                </a:solidFill>
                <a:latin typeface="Montserrat Black" pitchFamily="34" charset="0"/>
              </a:rPr>
              <a:t>sắc</a:t>
            </a:r>
            <a:r>
              <a:rPr lang="en-US" sz="2958" b="1" dirty="0">
                <a:solidFill>
                  <a:srgbClr val="1F497D"/>
                </a:solidFill>
                <a:latin typeface="Montserrat Black" pitchFamily="34" charset="0"/>
              </a:rPr>
              <a:t> </a:t>
            </a:r>
            <a:r>
              <a:rPr lang="en-US" sz="2958" b="1" dirty="0" err="1">
                <a:solidFill>
                  <a:srgbClr val="1F497D"/>
                </a:solidFill>
                <a:latin typeface="Montserrat Black" pitchFamily="34" charset="0"/>
              </a:rPr>
              <a:t>trong</a:t>
            </a:r>
            <a:r>
              <a:rPr lang="en-US" sz="2958" b="1" dirty="0">
                <a:solidFill>
                  <a:srgbClr val="1F497D"/>
                </a:solidFill>
                <a:latin typeface="Montserrat Black" pitchFamily="34" charset="0"/>
              </a:rPr>
              <a:t> </a:t>
            </a:r>
            <a:r>
              <a:rPr lang="en-US" sz="2958" b="1" dirty="0" err="1">
                <a:solidFill>
                  <a:srgbClr val="1F497D"/>
                </a:solidFill>
                <a:latin typeface="Montserrat Black" pitchFamily="34" charset="0"/>
              </a:rPr>
              <a:t>đồ</a:t>
            </a:r>
            <a:r>
              <a:rPr lang="en-US" sz="2958" b="1" dirty="0">
                <a:solidFill>
                  <a:srgbClr val="1F497D"/>
                </a:solidFill>
                <a:latin typeface="Montserrat Black" pitchFamily="34" charset="0"/>
              </a:rPr>
              <a:t> </a:t>
            </a:r>
            <a:r>
              <a:rPr lang="en-US" sz="2958" b="1" dirty="0" err="1">
                <a:solidFill>
                  <a:srgbClr val="1F497D"/>
                </a:solidFill>
                <a:latin typeface="Montserrat Black" pitchFamily="34" charset="0"/>
              </a:rPr>
              <a:t>họa</a:t>
            </a:r>
            <a:r>
              <a:rPr lang="en-US" sz="2958" b="1" dirty="0">
                <a:solidFill>
                  <a:srgbClr val="1F497D"/>
                </a:solidFill>
                <a:latin typeface="Montserrat Black" pitchFamily="34" charset="0"/>
              </a:rPr>
              <a:t> </a:t>
            </a:r>
            <a:r>
              <a:rPr lang="en-US" sz="2958" b="1" dirty="0" err="1">
                <a:solidFill>
                  <a:srgbClr val="1F497D"/>
                </a:solidFill>
                <a:latin typeface="Montserrat Black" pitchFamily="34" charset="0"/>
              </a:rPr>
              <a:t>máy</a:t>
            </a:r>
            <a:r>
              <a:rPr lang="en-US" sz="2958" b="1" dirty="0">
                <a:solidFill>
                  <a:srgbClr val="1F497D"/>
                </a:solidFill>
                <a:latin typeface="Montserrat Black" pitchFamily="34" charset="0"/>
              </a:rPr>
              <a:t> </a:t>
            </a:r>
            <a:r>
              <a:rPr lang="en-US" sz="2958" b="1" dirty="0" err="1">
                <a:solidFill>
                  <a:srgbClr val="1F497D"/>
                </a:solidFill>
                <a:latin typeface="Montserrat Black" pitchFamily="34" charset="0"/>
              </a:rPr>
              <a:t>tính</a:t>
            </a:r>
            <a:endParaRPr lang="en-US" sz="2958" dirty="0">
              <a:solidFill>
                <a:prstClr val="black"/>
              </a:solidFill>
              <a:latin typeface="Calibri" panose="020F0502020204030204"/>
            </a:endParaRPr>
          </a:p>
        </p:txBody>
      </p:sp>
    </p:spTree>
    <p:extLst>
      <p:ext uri="{BB962C8B-B14F-4D97-AF65-F5344CB8AC3E}">
        <p14:creationId xmlns:p14="http://schemas.microsoft.com/office/powerpoint/2010/main" val="1384483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1E6CB-9FA3-86B7-2720-0E43B75537E7}"/>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487E1E48-3FDA-E9C5-0E79-3A1DA9F7A955}"/>
              </a:ext>
            </a:extLst>
          </p:cNvPr>
          <p:cNvSpPr/>
          <p:nvPr/>
        </p:nvSpPr>
        <p:spPr>
          <a:xfrm>
            <a:off x="552449" y="740888"/>
            <a:ext cx="6000751" cy="472480"/>
          </a:xfrm>
          <a:prstGeom prst="rect">
            <a:avLst/>
          </a:prstGeom>
          <a:noFill/>
          <a:ln/>
        </p:spPr>
        <p:txBody>
          <a:bodyPr wrap="none" lIns="0" tIns="0" rIns="0" bIns="0" rtlCol="0" anchor="t"/>
          <a:lstStyle/>
          <a:p>
            <a:pPr defTabSz="761970">
              <a:lnSpc>
                <a:spcPts val="3708"/>
              </a:lnSpc>
            </a:pPr>
            <a:r>
              <a:rPr lang="en-US" sz="3500" b="1">
                <a:solidFill>
                  <a:srgbClr val="1F497D"/>
                </a:solidFill>
                <a:latin typeface="Montserrat" panose="00000500000000000000" pitchFamily="2" charset="0"/>
                <a:ea typeface="Montserrat Black" pitchFamily="34" charset="-122"/>
                <a:cs typeface="Montserrat Black" pitchFamily="34" charset="-120"/>
              </a:rPr>
              <a:t>Pixel và màn hình raster</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B3DD1707-31B5-8D96-C65B-8E97B0EEF0CE}"/>
              </a:ext>
            </a:extLst>
          </p:cNvPr>
          <p:cNvSpPr/>
          <p:nvPr/>
        </p:nvSpPr>
        <p:spPr>
          <a:xfrm>
            <a:off x="450543" y="1509314"/>
            <a:ext cx="5264457" cy="1858172"/>
          </a:xfrm>
          <a:prstGeom prst="rect">
            <a:avLst/>
          </a:prstGeom>
          <a:noFill/>
          <a:ln/>
        </p:spPr>
        <p:txBody>
          <a:bodyPr wrap="square" lIns="0" tIns="0" rIns="0" bIns="0" rtlCol="0" anchor="t"/>
          <a:lstStyle/>
          <a:p>
            <a:pPr algn="just" defTabSz="761970">
              <a:lnSpc>
                <a:spcPct val="150000"/>
              </a:lnSpc>
            </a:pPr>
            <a:r>
              <a:rPr lang="vi-VN" sz="2000" b="1" dirty="0">
                <a:solidFill>
                  <a:srgbClr val="000000"/>
                </a:solidFill>
                <a:latin typeface="Montserrat" panose="00000500000000000000" pitchFamily="2" charset="0"/>
                <a:ea typeface="Roboto Medium" pitchFamily="34" charset="-122"/>
                <a:cs typeface="Roboto Medium" pitchFamily="34" charset="-120"/>
              </a:rPr>
              <a:t>Pixel (picture element) </a:t>
            </a:r>
            <a:r>
              <a:rPr lang="vi-VN" sz="2000" dirty="0">
                <a:solidFill>
                  <a:srgbClr val="000000"/>
                </a:solidFill>
                <a:latin typeface="Montserrat" panose="00000500000000000000" pitchFamily="2" charset="0"/>
                <a:ea typeface="Roboto Medium" pitchFamily="34" charset="-122"/>
                <a:cs typeface="Roboto Medium" pitchFamily="34" charset="-120"/>
              </a:rPr>
              <a:t>là đơn vị nhỏ nhất của hình ảnh raster.</a:t>
            </a:r>
            <a:r>
              <a:rPr lang="en-US" sz="2000" dirty="0">
                <a:solidFill>
                  <a:srgbClr val="000000"/>
                </a:solidFill>
                <a:latin typeface="Montserrat" panose="00000500000000000000" pitchFamily="2" charset="0"/>
                <a:ea typeface="Roboto Medium" pitchFamily="34" charset="-122"/>
                <a:cs typeface="Roboto Medium" pitchFamily="34" charset="-120"/>
              </a:rPr>
              <a:t> </a:t>
            </a:r>
            <a:r>
              <a:rPr lang="vi-VN" sz="2000" dirty="0">
                <a:solidFill>
                  <a:srgbClr val="000000"/>
                </a:solidFill>
                <a:latin typeface="Montserrat" panose="00000500000000000000" pitchFamily="2" charset="0"/>
                <a:ea typeface="Roboto Medium" pitchFamily="34" charset="-122"/>
                <a:cs typeface="Roboto Medium" pitchFamily="34" charset="-120"/>
              </a:rPr>
              <a:t>Mỗi pixel chứa:</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Màu sắc (RGB, RGBA)</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Có thể có thông tin độ sâu hoặc alpha</a:t>
            </a:r>
          </a:p>
        </p:txBody>
      </p:sp>
      <p:sp>
        <p:nvSpPr>
          <p:cNvPr id="11" name="TextBox 10">
            <a:extLst>
              <a:ext uri="{FF2B5EF4-FFF2-40B4-BE49-F238E27FC236}">
                <a16:creationId xmlns:a16="http://schemas.microsoft.com/office/drawing/2014/main" id="{6AC4AE0E-4FBF-2225-F623-AA0D6A4A1C83}"/>
              </a:ext>
            </a:extLst>
          </p:cNvPr>
          <p:cNvSpPr txBox="1"/>
          <p:nvPr/>
        </p:nvSpPr>
        <p:spPr>
          <a:xfrm>
            <a:off x="6629400" y="1465707"/>
            <a:ext cx="5264457" cy="2349233"/>
          </a:xfrm>
          <a:prstGeom prst="rect">
            <a:avLst/>
          </a:prstGeom>
          <a:noFill/>
        </p:spPr>
        <p:txBody>
          <a:bodyPr wrap="square">
            <a:spAutoFit/>
          </a:bodyPr>
          <a:lstStyle/>
          <a:p>
            <a:pPr algn="just" defTabSz="761970">
              <a:lnSpc>
                <a:spcPct val="150000"/>
              </a:lnSpc>
            </a:pPr>
            <a:r>
              <a:rPr lang="vi-VN" sz="2000" b="1" dirty="0">
                <a:solidFill>
                  <a:srgbClr val="000000"/>
                </a:solidFill>
                <a:latin typeface="Montserrat" panose="00000500000000000000" pitchFamily="2" charset="0"/>
                <a:ea typeface="Roboto Medium" pitchFamily="34" charset="-122"/>
                <a:cs typeface="Roboto Medium" pitchFamily="34" charset="-120"/>
              </a:rPr>
              <a:t>Màn hình raster</a:t>
            </a:r>
          </a:p>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Hầu hết màn hình hiện đại là raster display:</a:t>
            </a:r>
          </a:p>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Hình ảnh được tạo từ lưới pixel</a:t>
            </a:r>
          </a:p>
          <a:p>
            <a:pPr algn="just" defTabSz="761970">
              <a:lnSpc>
                <a:spcPct val="150000"/>
              </a:lnSpc>
            </a:pPr>
            <a:r>
              <a:rPr lang="vi-VN" i="1" dirty="0">
                <a:solidFill>
                  <a:srgbClr val="000000"/>
                </a:solidFill>
                <a:latin typeface="Montserrat" panose="00000500000000000000" pitchFamily="2" charset="0"/>
                <a:ea typeface="Roboto Medium" pitchFamily="34" charset="-122"/>
                <a:cs typeface="Roboto Medium" pitchFamily="34" charset="-120"/>
              </a:rPr>
              <a:t>Ví dụ: 1920 × 1080 = hơn 2 triệu pixel</a:t>
            </a:r>
          </a:p>
        </p:txBody>
      </p:sp>
      <p:pic>
        <p:nvPicPr>
          <p:cNvPr id="2" name="Picture 1">
            <a:extLst>
              <a:ext uri="{FF2B5EF4-FFF2-40B4-BE49-F238E27FC236}">
                <a16:creationId xmlns:a16="http://schemas.microsoft.com/office/drawing/2014/main" id="{4C301F6D-C608-01B9-4E5F-BE94AAD21FBA}"/>
              </a:ext>
            </a:extLst>
          </p:cNvPr>
          <p:cNvPicPr>
            <a:picLocks noChangeAspect="1"/>
          </p:cNvPicPr>
          <p:nvPr/>
        </p:nvPicPr>
        <p:blipFill>
          <a:blip r:embed="rId3">
            <a:extLst>
              <a:ext uri="{28A0092B-C50C-407E-A947-70E740481C1C}">
                <a14:useLocalDpi xmlns:a14="http://schemas.microsoft.com/office/drawing/2010/main" val="0"/>
              </a:ext>
            </a:extLst>
          </a:blip>
          <a:srcRect l="14820" r="18608"/>
          <a:stretch>
            <a:fillRect/>
          </a:stretch>
        </p:blipFill>
        <p:spPr>
          <a:xfrm>
            <a:off x="1371600" y="3663432"/>
            <a:ext cx="2057400" cy="2961688"/>
          </a:xfrm>
          <a:prstGeom prst="rect">
            <a:avLst/>
          </a:prstGeom>
        </p:spPr>
      </p:pic>
      <p:sp>
        <p:nvSpPr>
          <p:cNvPr id="4" name="Text 8">
            <a:extLst>
              <a:ext uri="{FF2B5EF4-FFF2-40B4-BE49-F238E27FC236}">
                <a16:creationId xmlns:a16="http://schemas.microsoft.com/office/drawing/2014/main" id="{8B7397D9-9478-DD92-1D67-2082C38AC62E}"/>
              </a:ext>
            </a:extLst>
          </p:cNvPr>
          <p:cNvSpPr/>
          <p:nvPr/>
        </p:nvSpPr>
        <p:spPr>
          <a:xfrm>
            <a:off x="5714999" y="4876800"/>
            <a:ext cx="6178857" cy="1092258"/>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Trong đồ họa 2D:</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Mỗi pixel được vẽ trực tiếp lên framebuffer</a:t>
            </a:r>
          </a:p>
        </p:txBody>
      </p:sp>
    </p:spTree>
    <p:extLst>
      <p:ext uri="{BB962C8B-B14F-4D97-AF65-F5344CB8AC3E}">
        <p14:creationId xmlns:p14="http://schemas.microsoft.com/office/powerpoint/2010/main" val="229391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3AB50-47E3-C33F-21D7-ECFAEA7382D4}"/>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AF9B908D-B435-E88A-807C-ED9EF5225A40}"/>
              </a:ext>
            </a:extLst>
          </p:cNvPr>
          <p:cNvSpPr/>
          <p:nvPr/>
        </p:nvSpPr>
        <p:spPr>
          <a:xfrm>
            <a:off x="552449" y="740888"/>
            <a:ext cx="5239643" cy="472480"/>
          </a:xfrm>
          <a:prstGeom prst="rect">
            <a:avLst/>
          </a:prstGeom>
          <a:noFill/>
          <a:ln/>
        </p:spPr>
        <p:txBody>
          <a:bodyPr wrap="none" lIns="0" tIns="0" rIns="0" bIns="0" rtlCol="0" anchor="t"/>
          <a:lstStyle/>
          <a:p>
            <a:pPr defTabSz="761970">
              <a:lnSpc>
                <a:spcPts val="3708"/>
              </a:lnSpc>
            </a:pPr>
            <a:r>
              <a:rPr lang="en-US" sz="3500" b="1" dirty="0" err="1">
                <a:solidFill>
                  <a:srgbClr val="1F497D"/>
                </a:solidFill>
                <a:latin typeface="Montserrat" panose="00000500000000000000" pitchFamily="2" charset="0"/>
                <a:ea typeface="Montserrat Black" pitchFamily="34" charset="-122"/>
                <a:cs typeface="Montserrat Black" pitchFamily="34" charset="-120"/>
              </a:rPr>
              <a:t>Biểu</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diễn</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về</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màu</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sắc</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trong</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đồ</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họa</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máy</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tính</a:t>
            </a:r>
            <a:endParaRPr lang="en-US" sz="3500" dirty="0">
              <a:solidFill>
                <a:prstClr val="black"/>
              </a:solidFill>
              <a:latin typeface="Montserrat" panose="00000500000000000000" pitchFamily="2" charset="0"/>
            </a:endParaRPr>
          </a:p>
        </p:txBody>
      </p:sp>
      <p:sp>
        <p:nvSpPr>
          <p:cNvPr id="2" name="Shape 5">
            <a:extLst>
              <a:ext uri="{FF2B5EF4-FFF2-40B4-BE49-F238E27FC236}">
                <a16:creationId xmlns:a16="http://schemas.microsoft.com/office/drawing/2014/main" id="{44EC9B24-A54D-E392-6FE7-EEEC8469F99A}"/>
              </a:ext>
            </a:extLst>
          </p:cNvPr>
          <p:cNvSpPr/>
          <p:nvPr/>
        </p:nvSpPr>
        <p:spPr>
          <a:xfrm>
            <a:off x="634028" y="1676400"/>
            <a:ext cx="4401443" cy="1640284"/>
          </a:xfrm>
          <a:prstGeom prst="roundRect">
            <a:avLst>
              <a:gd name="adj" fmla="val 4478"/>
            </a:avLst>
          </a:prstGeom>
          <a:solidFill>
            <a:srgbClr val="FFFFFF"/>
          </a:solidFill>
          <a:ln w="22860">
            <a:solidFill>
              <a:srgbClr val="E1B6B6"/>
            </a:solidFill>
            <a:prstDash val="solid"/>
          </a:ln>
        </p:spPr>
      </p:sp>
      <p:sp>
        <p:nvSpPr>
          <p:cNvPr id="4" name="Shape 6">
            <a:extLst>
              <a:ext uri="{FF2B5EF4-FFF2-40B4-BE49-F238E27FC236}">
                <a16:creationId xmlns:a16="http://schemas.microsoft.com/office/drawing/2014/main" id="{05AC7FEE-2628-0E5F-5861-03F55FC95ADF}"/>
              </a:ext>
            </a:extLst>
          </p:cNvPr>
          <p:cNvSpPr/>
          <p:nvPr/>
        </p:nvSpPr>
        <p:spPr>
          <a:xfrm>
            <a:off x="614979" y="1676400"/>
            <a:ext cx="76200" cy="1640284"/>
          </a:xfrm>
          <a:prstGeom prst="roundRect">
            <a:avLst>
              <a:gd name="adj" fmla="val 88558"/>
            </a:avLst>
          </a:prstGeom>
          <a:solidFill>
            <a:srgbClr val="9B0D0D"/>
          </a:solidFill>
          <a:ln/>
        </p:spPr>
      </p:sp>
      <p:sp>
        <p:nvSpPr>
          <p:cNvPr id="6" name="Text 8">
            <a:extLst>
              <a:ext uri="{FF2B5EF4-FFF2-40B4-BE49-F238E27FC236}">
                <a16:creationId xmlns:a16="http://schemas.microsoft.com/office/drawing/2014/main" id="{9D4477B0-AEFA-69F4-63AA-5FF78A2F7086}"/>
              </a:ext>
            </a:extLst>
          </p:cNvPr>
          <p:cNvSpPr/>
          <p:nvPr/>
        </p:nvSpPr>
        <p:spPr>
          <a:xfrm>
            <a:off x="828645" y="1976310"/>
            <a:ext cx="4053534" cy="1032261"/>
          </a:xfrm>
          <a:prstGeom prst="rect">
            <a:avLst/>
          </a:prstGeom>
          <a:noFill/>
          <a:ln/>
        </p:spPr>
        <p:txBody>
          <a:bodyPr wrap="square" lIns="0" tIns="0" rIns="0" bIns="0" rtlCol="0" anchor="t"/>
          <a:lstStyle/>
          <a:p>
            <a:pPr algn="just" defTabSz="761970">
              <a:lnSpc>
                <a:spcPts val="2500"/>
              </a:lnSpc>
            </a:pPr>
            <a:r>
              <a:rPr lang="vi-VN" sz="2200" dirty="0">
                <a:solidFill>
                  <a:srgbClr val="000000"/>
                </a:solidFill>
                <a:latin typeface="Montserrat" panose="00000500000000000000" pitchFamily="2" charset="0"/>
                <a:ea typeface="Roboto Medium" pitchFamily="34" charset="-122"/>
                <a:cs typeface="Roboto Medium" pitchFamily="34" charset="-120"/>
              </a:rPr>
              <a:t>Trong đồ hoạ máy tính, màu sắc là tập hợp các giá trị số được lưu trữ và xử lý bởi phần cứng</a:t>
            </a:r>
            <a:endParaRPr lang="en-US" sz="2200" dirty="0">
              <a:solidFill>
                <a:prstClr val="black"/>
              </a:solidFill>
              <a:latin typeface="Montserrat" panose="00000500000000000000" pitchFamily="2" charset="0"/>
            </a:endParaRPr>
          </a:p>
        </p:txBody>
      </p:sp>
      <p:sp>
        <p:nvSpPr>
          <p:cNvPr id="7" name="Shape 9">
            <a:extLst>
              <a:ext uri="{FF2B5EF4-FFF2-40B4-BE49-F238E27FC236}">
                <a16:creationId xmlns:a16="http://schemas.microsoft.com/office/drawing/2014/main" id="{FFE483A8-2CAB-03F7-635D-618244DC82BD}"/>
              </a:ext>
            </a:extLst>
          </p:cNvPr>
          <p:cNvSpPr/>
          <p:nvPr/>
        </p:nvSpPr>
        <p:spPr>
          <a:xfrm>
            <a:off x="614979" y="3963343"/>
            <a:ext cx="4420492" cy="1640284"/>
          </a:xfrm>
          <a:prstGeom prst="roundRect">
            <a:avLst>
              <a:gd name="adj" fmla="val 4478"/>
            </a:avLst>
          </a:prstGeom>
          <a:solidFill>
            <a:srgbClr val="FFFFFF"/>
          </a:solidFill>
          <a:ln w="22860">
            <a:solidFill>
              <a:srgbClr val="E1B6B6"/>
            </a:solidFill>
            <a:prstDash val="solid"/>
          </a:ln>
        </p:spPr>
      </p:sp>
      <p:sp>
        <p:nvSpPr>
          <p:cNvPr id="8" name="Shape 10">
            <a:extLst>
              <a:ext uri="{FF2B5EF4-FFF2-40B4-BE49-F238E27FC236}">
                <a16:creationId xmlns:a16="http://schemas.microsoft.com/office/drawing/2014/main" id="{C401F35C-972F-F7F7-F64F-FF06836B4981}"/>
              </a:ext>
            </a:extLst>
          </p:cNvPr>
          <p:cNvSpPr/>
          <p:nvPr/>
        </p:nvSpPr>
        <p:spPr>
          <a:xfrm>
            <a:off x="595929" y="3963343"/>
            <a:ext cx="76200" cy="1640284"/>
          </a:xfrm>
          <a:prstGeom prst="roundRect">
            <a:avLst>
              <a:gd name="adj" fmla="val 88558"/>
            </a:avLst>
          </a:prstGeom>
          <a:solidFill>
            <a:srgbClr val="9B0D0D"/>
          </a:solidFill>
          <a:ln/>
        </p:spPr>
      </p:sp>
      <p:sp>
        <p:nvSpPr>
          <p:cNvPr id="10" name="Text 12">
            <a:extLst>
              <a:ext uri="{FF2B5EF4-FFF2-40B4-BE49-F238E27FC236}">
                <a16:creationId xmlns:a16="http://schemas.microsoft.com/office/drawing/2014/main" id="{B24FA2CB-534F-7F9A-F4FB-12843158EB7B}"/>
              </a:ext>
            </a:extLst>
          </p:cNvPr>
          <p:cNvSpPr/>
          <p:nvPr/>
        </p:nvSpPr>
        <p:spPr>
          <a:xfrm>
            <a:off x="838171" y="4307283"/>
            <a:ext cx="3891608" cy="774196"/>
          </a:xfrm>
          <a:prstGeom prst="rect">
            <a:avLst/>
          </a:prstGeom>
          <a:noFill/>
          <a:ln/>
        </p:spPr>
        <p:txBody>
          <a:bodyPr wrap="square" lIns="0" tIns="0" rIns="0" bIns="0" rtlCol="0" anchor="t"/>
          <a:lstStyle/>
          <a:p>
            <a:pPr algn="just" defTabSz="761970">
              <a:lnSpc>
                <a:spcPts val="2500"/>
              </a:lnSpc>
            </a:pPr>
            <a:r>
              <a:rPr lang="vi-VN" sz="2200" dirty="0">
                <a:solidFill>
                  <a:srgbClr val="000000"/>
                </a:solidFill>
                <a:latin typeface="Montserrat" panose="00000500000000000000" pitchFamily="2" charset="0"/>
                <a:ea typeface="Roboto Medium" pitchFamily="34" charset="-122"/>
                <a:cs typeface="Roboto Medium" pitchFamily="34" charset="-120"/>
              </a:rPr>
              <a:t>Mỗi pixel trên màn hình được gán 1 giá trị màu, và giá trị này được xác định bởi mô hình màu </a:t>
            </a:r>
            <a:endParaRPr lang="en-US" sz="2200" dirty="0">
              <a:solidFill>
                <a:prstClr val="black"/>
              </a:solidFill>
              <a:latin typeface="Montserrat" panose="00000500000000000000" pitchFamily="2" charset="0"/>
            </a:endParaRPr>
          </a:p>
        </p:txBody>
      </p:sp>
      <p:pic>
        <p:nvPicPr>
          <p:cNvPr id="13" name="Picture 12" descr="A screenshot of a computer&#10;&#10;AI-generated content may be incorrect.">
            <a:extLst>
              <a:ext uri="{FF2B5EF4-FFF2-40B4-BE49-F238E27FC236}">
                <a16:creationId xmlns:a16="http://schemas.microsoft.com/office/drawing/2014/main" id="{DA9FFEDA-3285-C15C-C4EA-55332D5FE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996" y="1828800"/>
            <a:ext cx="5962843" cy="3619404"/>
          </a:xfrm>
          <a:prstGeom prst="rect">
            <a:avLst/>
          </a:prstGeom>
        </p:spPr>
      </p:pic>
    </p:spTree>
    <p:extLst>
      <p:ext uri="{BB962C8B-B14F-4D97-AF65-F5344CB8AC3E}">
        <p14:creationId xmlns:p14="http://schemas.microsoft.com/office/powerpoint/2010/main" val="331395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E45EB4-2601-CF6E-2EDC-F45D3D809B12}"/>
              </a:ext>
            </a:extLst>
          </p:cNvPr>
          <p:cNvSpPr txBox="1"/>
          <p:nvPr/>
        </p:nvSpPr>
        <p:spPr>
          <a:xfrm>
            <a:off x="304800" y="6357119"/>
            <a:ext cx="6629400" cy="577081"/>
          </a:xfrm>
          <a:prstGeom prst="rect">
            <a:avLst/>
          </a:prstGeom>
          <a:noFill/>
        </p:spPr>
        <p:txBody>
          <a:bodyPr wrap="square">
            <a:spAutoFit/>
          </a:bodyPr>
          <a:lstStyle/>
          <a:p>
            <a:r>
              <a:rPr lang="en-US" sz="1050" dirty="0">
                <a:hlinkClick r:id="rId2"/>
              </a:rPr>
              <a:t>https://www.researchgate.net/figure/In-the-RGB-color-space-each-pixel-24-bits-is-represented-by-Red-Green-and-Blue-of_fig3_356729886</a:t>
            </a:r>
            <a:endParaRPr lang="en-US" sz="1050" dirty="0"/>
          </a:p>
          <a:p>
            <a:endParaRPr lang="en-US" sz="1050" dirty="0"/>
          </a:p>
        </p:txBody>
      </p:sp>
      <p:sp>
        <p:nvSpPr>
          <p:cNvPr id="4" name="Text 0">
            <a:extLst>
              <a:ext uri="{FF2B5EF4-FFF2-40B4-BE49-F238E27FC236}">
                <a16:creationId xmlns:a16="http://schemas.microsoft.com/office/drawing/2014/main" id="{D2D63421-9856-466B-81DD-6191A04042E2}"/>
              </a:ext>
            </a:extLst>
          </p:cNvPr>
          <p:cNvSpPr/>
          <p:nvPr/>
        </p:nvSpPr>
        <p:spPr>
          <a:xfrm>
            <a:off x="527744" y="990600"/>
            <a:ext cx="5239643" cy="472480"/>
          </a:xfrm>
          <a:prstGeom prst="rect">
            <a:avLst/>
          </a:prstGeom>
          <a:noFill/>
          <a:ln/>
        </p:spPr>
        <p:txBody>
          <a:bodyPr wrap="none" lIns="0" tIns="0" rIns="0" bIns="0" rtlCol="0" anchor="t"/>
          <a:lstStyle/>
          <a:p>
            <a:pPr defTabSz="761970">
              <a:lnSpc>
                <a:spcPts val="3708"/>
              </a:lnSpc>
            </a:pPr>
            <a:r>
              <a:rPr lang="en-US" sz="2958" b="1" dirty="0" err="1">
                <a:solidFill>
                  <a:srgbClr val="1F497D"/>
                </a:solidFill>
                <a:latin typeface="Montserrat Black" pitchFamily="34" charset="0"/>
                <a:ea typeface="Montserrat Black" pitchFamily="34" charset="-122"/>
                <a:cs typeface="Montserrat Black" pitchFamily="34" charset="-120"/>
              </a:rPr>
              <a:t>Cách</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biểu</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diễn</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dữ</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liệu</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màu</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sắc</a:t>
            </a:r>
            <a:endParaRPr lang="en-US" sz="2958"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56593299-439D-2DE9-4BF5-5197D6C177FC}"/>
              </a:ext>
            </a:extLst>
          </p:cNvPr>
          <p:cNvPicPr>
            <a:picLocks noChangeAspect="1"/>
          </p:cNvPicPr>
          <p:nvPr/>
        </p:nvPicPr>
        <p:blipFill>
          <a:blip r:embed="rId3"/>
          <a:stretch>
            <a:fillRect/>
          </a:stretch>
        </p:blipFill>
        <p:spPr>
          <a:xfrm>
            <a:off x="838200" y="1744324"/>
            <a:ext cx="6400800" cy="4331550"/>
          </a:xfrm>
          <a:prstGeom prst="rect">
            <a:avLst/>
          </a:prstGeom>
        </p:spPr>
      </p:pic>
      <p:pic>
        <p:nvPicPr>
          <p:cNvPr id="12" name="Picture 11">
            <a:extLst>
              <a:ext uri="{FF2B5EF4-FFF2-40B4-BE49-F238E27FC236}">
                <a16:creationId xmlns:a16="http://schemas.microsoft.com/office/drawing/2014/main" id="{B375D9F0-B43B-8DA6-2108-7391B9458F7E}"/>
              </a:ext>
            </a:extLst>
          </p:cNvPr>
          <p:cNvPicPr>
            <a:picLocks noChangeAspect="1"/>
          </p:cNvPicPr>
          <p:nvPr/>
        </p:nvPicPr>
        <p:blipFill>
          <a:blip r:embed="rId4"/>
          <a:stretch>
            <a:fillRect/>
          </a:stretch>
        </p:blipFill>
        <p:spPr>
          <a:xfrm>
            <a:off x="8686800" y="647863"/>
            <a:ext cx="2362200" cy="5562274"/>
          </a:xfrm>
          <a:prstGeom prst="rect">
            <a:avLst/>
          </a:prstGeom>
        </p:spPr>
      </p:pic>
    </p:spTree>
    <p:extLst>
      <p:ext uri="{BB962C8B-B14F-4D97-AF65-F5344CB8AC3E}">
        <p14:creationId xmlns:p14="http://schemas.microsoft.com/office/powerpoint/2010/main" val="168529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EDB03-C717-7965-B99F-05CDD03539FD}"/>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E9481340-645A-C91C-A456-69E28F48F738}"/>
              </a:ext>
            </a:extLst>
          </p:cNvPr>
          <p:cNvSpPr/>
          <p:nvPr/>
        </p:nvSpPr>
        <p:spPr>
          <a:xfrm>
            <a:off x="552449" y="740888"/>
            <a:ext cx="5239643" cy="472480"/>
          </a:xfrm>
          <a:prstGeom prst="rect">
            <a:avLst/>
          </a:prstGeom>
          <a:noFill/>
          <a:ln/>
        </p:spPr>
        <p:txBody>
          <a:bodyPr wrap="none" lIns="0" tIns="0" rIns="0" bIns="0" rtlCol="0" anchor="t"/>
          <a:lstStyle/>
          <a:p>
            <a:pPr defTabSz="761970">
              <a:lnSpc>
                <a:spcPts val="3708"/>
              </a:lnSpc>
            </a:pPr>
            <a:r>
              <a:rPr lang="en-US" sz="3500" b="1" dirty="0" err="1">
                <a:solidFill>
                  <a:srgbClr val="1F497D"/>
                </a:solidFill>
                <a:latin typeface="Montserrat" panose="00000500000000000000" pitchFamily="2" charset="0"/>
                <a:ea typeface="Montserrat Black" pitchFamily="34" charset="-122"/>
                <a:cs typeface="Montserrat Black" pitchFamily="34" charset="-120"/>
              </a:rPr>
              <a:t>Mô</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hình</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màu</a:t>
            </a:r>
            <a:r>
              <a:rPr lang="en-US" sz="3500" b="1" dirty="0">
                <a:solidFill>
                  <a:srgbClr val="1F497D"/>
                </a:solidFill>
                <a:latin typeface="Montserrat" panose="00000500000000000000" pitchFamily="2" charset="0"/>
                <a:ea typeface="Montserrat Black" pitchFamily="34" charset="-122"/>
                <a:cs typeface="Montserrat Black" pitchFamily="34" charset="-120"/>
              </a:rPr>
              <a:t> RGB</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FBC8E83C-3B4E-FCCA-D90A-60AC35D8C6D2}"/>
              </a:ext>
            </a:extLst>
          </p:cNvPr>
          <p:cNvSpPr/>
          <p:nvPr/>
        </p:nvSpPr>
        <p:spPr>
          <a:xfrm>
            <a:off x="577238" y="1570828"/>
            <a:ext cx="6052163" cy="1032261"/>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Mô hình RGB dựa trên </a:t>
            </a:r>
            <a:r>
              <a:rPr lang="vi-VN" sz="2000" b="1" dirty="0">
                <a:solidFill>
                  <a:srgbClr val="000000"/>
                </a:solidFill>
                <a:latin typeface="Montserrat" panose="00000500000000000000" pitchFamily="2" charset="0"/>
                <a:ea typeface="Roboto Medium" pitchFamily="34" charset="-122"/>
                <a:cs typeface="Roboto Medium" pitchFamily="34" charset="-120"/>
              </a:rPr>
              <a:t>trộn màu ánh sáng </a:t>
            </a:r>
            <a:r>
              <a:rPr lang="vi-VN" sz="2000" dirty="0">
                <a:solidFill>
                  <a:srgbClr val="000000"/>
                </a:solidFill>
                <a:latin typeface="Montserrat" panose="00000500000000000000" pitchFamily="2" charset="0"/>
                <a:ea typeface="Roboto Medium" pitchFamily="34" charset="-122"/>
                <a:cs typeface="Roboto Medium" pitchFamily="34" charset="-120"/>
              </a:rPr>
              <a:t>(additive color model), gồm ba thành phần:</a:t>
            </a:r>
          </a:p>
          <a:p>
            <a:pPr marL="342900" indent="-342900" algn="just" defTabSz="761970">
              <a:lnSpc>
                <a:spcPct val="150000"/>
              </a:lnSpc>
              <a:buFont typeface="Wingdings" panose="05000000000000000000" pitchFamily="2" charset="2"/>
              <a:buChar char="ü"/>
            </a:pPr>
            <a:r>
              <a:rPr lang="vi-VN" sz="2000" dirty="0">
                <a:solidFill>
                  <a:srgbClr val="000000"/>
                </a:solidFill>
                <a:latin typeface="Montserrat" panose="00000500000000000000" pitchFamily="2" charset="0"/>
                <a:ea typeface="Roboto Medium" pitchFamily="34" charset="-122"/>
                <a:cs typeface="Roboto Medium" pitchFamily="34" charset="-120"/>
              </a:rPr>
              <a:t>R (Red – đỏ)</a:t>
            </a:r>
          </a:p>
          <a:p>
            <a:pPr marL="342900" indent="-342900" algn="just" defTabSz="761970">
              <a:lnSpc>
                <a:spcPct val="150000"/>
              </a:lnSpc>
              <a:buFont typeface="Wingdings" panose="05000000000000000000" pitchFamily="2" charset="2"/>
              <a:buChar char="ü"/>
            </a:pPr>
            <a:r>
              <a:rPr lang="vi-VN" sz="2000" dirty="0">
                <a:solidFill>
                  <a:srgbClr val="000000"/>
                </a:solidFill>
                <a:latin typeface="Montserrat" panose="00000500000000000000" pitchFamily="2" charset="0"/>
                <a:ea typeface="Roboto Medium" pitchFamily="34" charset="-122"/>
                <a:cs typeface="Roboto Medium" pitchFamily="34" charset="-120"/>
              </a:rPr>
              <a:t>G (Green – xanh lá)</a:t>
            </a:r>
          </a:p>
          <a:p>
            <a:pPr marL="342900" indent="-342900" algn="just" defTabSz="761970">
              <a:lnSpc>
                <a:spcPct val="150000"/>
              </a:lnSpc>
              <a:buFont typeface="Wingdings" panose="05000000000000000000" pitchFamily="2" charset="2"/>
              <a:buChar char="ü"/>
            </a:pPr>
            <a:r>
              <a:rPr lang="vi-VN" sz="2000" dirty="0">
                <a:solidFill>
                  <a:srgbClr val="000000"/>
                </a:solidFill>
                <a:latin typeface="Montserrat" panose="00000500000000000000" pitchFamily="2" charset="0"/>
                <a:ea typeface="Roboto Medium" pitchFamily="34" charset="-122"/>
                <a:cs typeface="Roboto Medium" pitchFamily="34" charset="-120"/>
              </a:rPr>
              <a:t>B (Blue – xanh dương)</a:t>
            </a:r>
          </a:p>
        </p:txBody>
      </p:sp>
      <p:sp>
        <p:nvSpPr>
          <p:cNvPr id="8" name="Shape 10">
            <a:extLst>
              <a:ext uri="{FF2B5EF4-FFF2-40B4-BE49-F238E27FC236}">
                <a16:creationId xmlns:a16="http://schemas.microsoft.com/office/drawing/2014/main" id="{FC332F79-7B16-4EC0-BDF4-A4CC678C6833}"/>
              </a:ext>
            </a:extLst>
          </p:cNvPr>
          <p:cNvSpPr/>
          <p:nvPr/>
        </p:nvSpPr>
        <p:spPr>
          <a:xfrm rot="5400000">
            <a:off x="2634752" y="3332758"/>
            <a:ext cx="76200" cy="1640284"/>
          </a:xfrm>
          <a:prstGeom prst="roundRect">
            <a:avLst>
              <a:gd name="adj" fmla="val 88558"/>
            </a:avLst>
          </a:prstGeom>
          <a:solidFill>
            <a:srgbClr val="9B0D0D"/>
          </a:solidFill>
          <a:ln w="12700">
            <a:solidFill>
              <a:schemeClr val="tx1"/>
            </a:solidFill>
            <a:prstDash val="sysDot"/>
          </a:ln>
        </p:spPr>
      </p:sp>
      <p:sp>
        <p:nvSpPr>
          <p:cNvPr id="11" name="TextBox 10">
            <a:extLst>
              <a:ext uri="{FF2B5EF4-FFF2-40B4-BE49-F238E27FC236}">
                <a16:creationId xmlns:a16="http://schemas.microsoft.com/office/drawing/2014/main" id="{DE5A5943-88CC-EC69-6E97-F4B015869DFA}"/>
              </a:ext>
            </a:extLst>
          </p:cNvPr>
          <p:cNvSpPr txBox="1"/>
          <p:nvPr/>
        </p:nvSpPr>
        <p:spPr>
          <a:xfrm>
            <a:off x="523071" y="4495800"/>
            <a:ext cx="4299563" cy="1425262"/>
          </a:xfrm>
          <a:prstGeom prst="rect">
            <a:avLst/>
          </a:prstGeom>
          <a:noFill/>
        </p:spPr>
        <p:txBody>
          <a:bodyPr wrap="square">
            <a:spAutoFit/>
          </a:bodyPr>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Mỗi màu được tạo ra bằng cách:</a:t>
            </a:r>
          </a:p>
          <a:p>
            <a:pPr marL="285750" indent="-285750" algn="just" defTabSz="761970">
              <a:lnSpc>
                <a:spcPct val="150000"/>
              </a:lnSpc>
              <a:buFont typeface="Wingdings" panose="05000000000000000000" pitchFamily="2" charset="2"/>
              <a:buChar char="ü"/>
            </a:pPr>
            <a:r>
              <a:rPr lang="vi-VN" sz="2000" dirty="0">
                <a:solidFill>
                  <a:srgbClr val="000000"/>
                </a:solidFill>
                <a:latin typeface="Montserrat" panose="00000500000000000000" pitchFamily="2" charset="0"/>
                <a:ea typeface="Roboto Medium" pitchFamily="34" charset="-122"/>
                <a:cs typeface="Roboto Medium" pitchFamily="34" charset="-120"/>
              </a:rPr>
              <a:t>Trộn ba thành phần R, G, B với các cường độ khác nhau</a:t>
            </a:r>
          </a:p>
        </p:txBody>
      </p:sp>
      <p:pic>
        <p:nvPicPr>
          <p:cNvPr id="1026" name="Picture 2" descr="RGB là gì? Tìm hiểu về hệ màu RGB – Công ty SBC (Sao Băng)">
            <a:extLst>
              <a:ext uri="{FF2B5EF4-FFF2-40B4-BE49-F238E27FC236}">
                <a16:creationId xmlns:a16="http://schemas.microsoft.com/office/drawing/2014/main" id="{D1AC3EA1-45C5-8B32-D907-13F559578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605843"/>
            <a:ext cx="4649492"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57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5CE62-60C1-9F0B-8D4B-208EFF3D5312}"/>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AE7E9466-0407-3FC0-BE20-6EC3021E4CBB}"/>
              </a:ext>
            </a:extLst>
          </p:cNvPr>
          <p:cNvSpPr/>
          <p:nvPr/>
        </p:nvSpPr>
        <p:spPr>
          <a:xfrm>
            <a:off x="552449" y="740888"/>
            <a:ext cx="5239643" cy="472480"/>
          </a:xfrm>
          <a:prstGeom prst="rect">
            <a:avLst/>
          </a:prstGeom>
          <a:noFill/>
          <a:ln/>
        </p:spPr>
        <p:txBody>
          <a:bodyPr wrap="none" lIns="0" tIns="0" rIns="0" bIns="0" rtlCol="0" anchor="t"/>
          <a:lstStyle/>
          <a:p>
            <a:pPr defTabSz="761970">
              <a:lnSpc>
                <a:spcPts val="3708"/>
              </a:lnSpc>
            </a:pPr>
            <a:r>
              <a:rPr lang="en-US" sz="3500" b="1" dirty="0" err="1">
                <a:solidFill>
                  <a:srgbClr val="1F497D"/>
                </a:solidFill>
                <a:latin typeface="Montserrat" panose="00000500000000000000" pitchFamily="2" charset="0"/>
                <a:ea typeface="Montserrat Black" pitchFamily="34" charset="-122"/>
                <a:cs typeface="Montserrat Black" pitchFamily="34" charset="-120"/>
              </a:rPr>
              <a:t>Biểu</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diễn</a:t>
            </a:r>
            <a:r>
              <a:rPr lang="en-US" sz="3500" b="1" dirty="0">
                <a:solidFill>
                  <a:srgbClr val="1F497D"/>
                </a:solidFill>
                <a:latin typeface="Montserrat" panose="00000500000000000000" pitchFamily="2" charset="0"/>
                <a:ea typeface="Montserrat Black" pitchFamily="34" charset="-122"/>
                <a:cs typeface="Montserrat Black" pitchFamily="34" charset="-120"/>
              </a:rPr>
              <a:t> RGB </a:t>
            </a:r>
            <a:r>
              <a:rPr lang="en-US" sz="3500" b="1" dirty="0" err="1">
                <a:solidFill>
                  <a:srgbClr val="1F497D"/>
                </a:solidFill>
                <a:latin typeface="Montserrat" panose="00000500000000000000" pitchFamily="2" charset="0"/>
                <a:ea typeface="Montserrat Black" pitchFamily="34" charset="-122"/>
                <a:cs typeface="Montserrat Black" pitchFamily="34" charset="-120"/>
              </a:rPr>
              <a:t>bằng</a:t>
            </a:r>
            <a:r>
              <a:rPr lang="en-US" sz="3500" b="1" dirty="0">
                <a:solidFill>
                  <a:srgbClr val="1F497D"/>
                </a:solidFill>
                <a:latin typeface="Montserrat" panose="00000500000000000000" pitchFamily="2" charset="0"/>
                <a:ea typeface="Montserrat Black" pitchFamily="34" charset="-122"/>
                <a:cs typeface="Montserrat Black" pitchFamily="34" charset="-120"/>
              </a:rPr>
              <a:t> </a:t>
            </a:r>
            <a:r>
              <a:rPr lang="en-US" sz="3500" b="1" dirty="0" err="1">
                <a:solidFill>
                  <a:srgbClr val="1F497D"/>
                </a:solidFill>
                <a:latin typeface="Montserrat" panose="00000500000000000000" pitchFamily="2" charset="0"/>
                <a:ea typeface="Montserrat Black" pitchFamily="34" charset="-122"/>
                <a:cs typeface="Montserrat Black" pitchFamily="34" charset="-120"/>
              </a:rPr>
              <a:t>số</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A0BC3405-485C-7695-7002-D879A0C5343F}"/>
              </a:ext>
            </a:extLst>
          </p:cNvPr>
          <p:cNvSpPr/>
          <p:nvPr/>
        </p:nvSpPr>
        <p:spPr>
          <a:xfrm>
            <a:off x="381000" y="1566275"/>
            <a:ext cx="5137762" cy="1032261"/>
          </a:xfrm>
          <a:prstGeom prst="rect">
            <a:avLst/>
          </a:prstGeom>
          <a:noFill/>
          <a:ln/>
        </p:spPr>
        <p:txBody>
          <a:bodyPr wrap="square" lIns="0" tIns="0" rIns="0" bIns="0" rtlCol="0" anchor="t"/>
          <a:lstStyle/>
          <a:p>
            <a:pPr algn="just" defTabSz="761970">
              <a:lnSpc>
                <a:spcPct val="150000"/>
              </a:lnSpc>
            </a:pPr>
            <a:r>
              <a:rPr lang="vi-VN" sz="2200" dirty="0">
                <a:solidFill>
                  <a:srgbClr val="000000"/>
                </a:solidFill>
                <a:latin typeface="Montserrat" panose="00000500000000000000" pitchFamily="2" charset="0"/>
                <a:ea typeface="Roboto Medium" pitchFamily="34" charset="-122"/>
                <a:cs typeface="Roboto Medium" pitchFamily="34" charset="-120"/>
              </a:rPr>
              <a:t>Thông thường:</a:t>
            </a:r>
          </a:p>
          <a:p>
            <a:pPr marL="342900" indent="-342900" algn="just" defTabSz="761970">
              <a:lnSpc>
                <a:spcPct val="150000"/>
              </a:lnSpc>
              <a:buFont typeface="Arial" panose="020B0604020202020204" pitchFamily="34" charset="0"/>
              <a:buChar char="•"/>
            </a:pPr>
            <a:r>
              <a:rPr lang="vi-VN" sz="2200" dirty="0">
                <a:solidFill>
                  <a:srgbClr val="000000"/>
                </a:solidFill>
                <a:latin typeface="Montserrat" panose="00000500000000000000" pitchFamily="2" charset="0"/>
                <a:ea typeface="Roboto Medium" pitchFamily="34" charset="-122"/>
                <a:cs typeface="Roboto Medium" pitchFamily="34" charset="-120"/>
              </a:rPr>
              <a:t>Mỗi kênh màu dùng 1 byte (8 bit)</a:t>
            </a:r>
          </a:p>
          <a:p>
            <a:pPr marL="342900" indent="-342900" algn="just" defTabSz="761970">
              <a:lnSpc>
                <a:spcPct val="150000"/>
              </a:lnSpc>
              <a:buFont typeface="Arial" panose="020B0604020202020204" pitchFamily="34" charset="0"/>
              <a:buChar char="•"/>
            </a:pPr>
            <a:r>
              <a:rPr lang="vi-VN" sz="2200" dirty="0">
                <a:solidFill>
                  <a:srgbClr val="000000"/>
                </a:solidFill>
                <a:latin typeface="Montserrat" panose="00000500000000000000" pitchFamily="2" charset="0"/>
                <a:ea typeface="Roboto Medium" pitchFamily="34" charset="-122"/>
                <a:cs typeface="Roboto Medium" pitchFamily="34" charset="-120"/>
              </a:rPr>
              <a:t>Giá trị từ 0 đến 255)</a:t>
            </a:r>
          </a:p>
        </p:txBody>
      </p:sp>
      <p:sp>
        <p:nvSpPr>
          <p:cNvPr id="11" name="TextBox 10">
            <a:extLst>
              <a:ext uri="{FF2B5EF4-FFF2-40B4-BE49-F238E27FC236}">
                <a16:creationId xmlns:a16="http://schemas.microsoft.com/office/drawing/2014/main" id="{88692F16-E1BC-A6FF-8B12-897BC32875EE}"/>
              </a:ext>
            </a:extLst>
          </p:cNvPr>
          <p:cNvSpPr txBox="1"/>
          <p:nvPr/>
        </p:nvSpPr>
        <p:spPr>
          <a:xfrm>
            <a:off x="5654469" y="3810000"/>
            <a:ext cx="3657600" cy="2538515"/>
          </a:xfrm>
          <a:prstGeom prst="rect">
            <a:avLst/>
          </a:prstGeom>
          <a:noFill/>
        </p:spPr>
        <p:txBody>
          <a:bodyPr wrap="square">
            <a:spAutoFit/>
          </a:bodyPr>
          <a:lstStyle/>
          <a:p>
            <a:pPr algn="just" defTabSz="761970">
              <a:lnSpc>
                <a:spcPct val="150000"/>
              </a:lnSpc>
            </a:pPr>
            <a:r>
              <a:rPr lang="vi-VN" b="1" dirty="0">
                <a:solidFill>
                  <a:srgbClr val="000000"/>
                </a:solidFill>
                <a:latin typeface="Montserrat" panose="00000500000000000000" pitchFamily="2" charset="0"/>
                <a:ea typeface="Roboto Medium" pitchFamily="34" charset="-122"/>
                <a:cs typeface="Roboto Medium" pitchFamily="34" charset="-120"/>
              </a:rPr>
              <a:t>Ví dụ:</a:t>
            </a:r>
          </a:p>
          <a:p>
            <a:pPr algn="just" defTabSz="761970">
              <a:lnSpc>
                <a:spcPct val="150000"/>
              </a:lnSpc>
            </a:pPr>
            <a:r>
              <a:rPr lang="vi-VN" dirty="0">
                <a:solidFill>
                  <a:srgbClr val="000000"/>
                </a:solidFill>
                <a:latin typeface="Montserrat" panose="00000500000000000000" pitchFamily="2" charset="0"/>
                <a:ea typeface="Roboto Medium" pitchFamily="34" charset="-122"/>
                <a:cs typeface="Roboto Medium" pitchFamily="34" charset="-120"/>
              </a:rPr>
              <a:t>(255, 0, 0) → đỏ thuần</a:t>
            </a:r>
          </a:p>
          <a:p>
            <a:pPr algn="just" defTabSz="761970">
              <a:lnSpc>
                <a:spcPct val="150000"/>
              </a:lnSpc>
            </a:pPr>
            <a:r>
              <a:rPr lang="vi-VN" dirty="0">
                <a:solidFill>
                  <a:srgbClr val="000000"/>
                </a:solidFill>
                <a:latin typeface="Montserrat" panose="00000500000000000000" pitchFamily="2" charset="0"/>
                <a:ea typeface="Roboto Medium" pitchFamily="34" charset="-122"/>
                <a:cs typeface="Roboto Medium" pitchFamily="34" charset="-120"/>
              </a:rPr>
              <a:t>(0, 255, 0) → xanh lá</a:t>
            </a:r>
          </a:p>
          <a:p>
            <a:pPr algn="just" defTabSz="761970">
              <a:lnSpc>
                <a:spcPct val="150000"/>
              </a:lnSpc>
            </a:pPr>
            <a:r>
              <a:rPr lang="vi-VN" dirty="0">
                <a:solidFill>
                  <a:srgbClr val="000000"/>
                </a:solidFill>
                <a:latin typeface="Montserrat" panose="00000500000000000000" pitchFamily="2" charset="0"/>
                <a:ea typeface="Roboto Medium" pitchFamily="34" charset="-122"/>
                <a:cs typeface="Roboto Medium" pitchFamily="34" charset="-120"/>
              </a:rPr>
              <a:t>(0, 0, 255) → xanh dương</a:t>
            </a:r>
          </a:p>
          <a:p>
            <a:pPr algn="just" defTabSz="761970">
              <a:lnSpc>
                <a:spcPct val="150000"/>
              </a:lnSpc>
            </a:pPr>
            <a:r>
              <a:rPr lang="vi-VN" dirty="0">
                <a:solidFill>
                  <a:srgbClr val="000000"/>
                </a:solidFill>
                <a:latin typeface="Montserrat" panose="00000500000000000000" pitchFamily="2" charset="0"/>
                <a:ea typeface="Roboto Medium" pitchFamily="34" charset="-122"/>
                <a:cs typeface="Roboto Medium" pitchFamily="34" charset="-120"/>
              </a:rPr>
              <a:t>(255, 255, 255) → trắng</a:t>
            </a:r>
            <a:endParaRPr lang="en-US" dirty="0">
              <a:solidFill>
                <a:srgbClr val="000000"/>
              </a:solidFill>
              <a:latin typeface="Montserrat" panose="00000500000000000000" pitchFamily="2" charset="0"/>
              <a:ea typeface="Roboto Medium" pitchFamily="34" charset="-122"/>
              <a:cs typeface="Roboto Medium" pitchFamily="34" charset="-120"/>
            </a:endParaRPr>
          </a:p>
          <a:p>
            <a:pPr algn="just" defTabSz="761970">
              <a:lnSpc>
                <a:spcPct val="150000"/>
              </a:lnSpc>
            </a:pPr>
            <a:r>
              <a:rPr lang="vi-VN" dirty="0">
                <a:solidFill>
                  <a:srgbClr val="000000"/>
                </a:solidFill>
                <a:latin typeface="Montserrat" panose="00000500000000000000" pitchFamily="2" charset="0"/>
                <a:ea typeface="Roboto Medium" pitchFamily="34" charset="-122"/>
                <a:cs typeface="Roboto Medium" pitchFamily="34" charset="-120"/>
              </a:rPr>
              <a:t>(0, 0, 0) → đen</a:t>
            </a:r>
          </a:p>
        </p:txBody>
      </p:sp>
      <p:sp>
        <p:nvSpPr>
          <p:cNvPr id="2" name="AutoShape 2" descr="Convert RGB Color Code into HEX Code - DEV Community">
            <a:extLst>
              <a:ext uri="{FF2B5EF4-FFF2-40B4-BE49-F238E27FC236}">
                <a16:creationId xmlns:a16="http://schemas.microsoft.com/office/drawing/2014/main" id="{86271798-7351-FCEE-EC03-5E304BC9189D}"/>
              </a:ext>
            </a:extLst>
          </p:cNvPr>
          <p:cNvSpPr>
            <a:spLocks noChangeAspect="1" noChangeArrowheads="1"/>
          </p:cNvSpPr>
          <p:nvPr/>
        </p:nvSpPr>
        <p:spPr bwMode="auto">
          <a:xfrm>
            <a:off x="5943600" y="3276600"/>
            <a:ext cx="10668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314E101C-8BAF-363E-A0FE-39306402A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880693"/>
            <a:ext cx="2599944" cy="2467822"/>
          </a:xfrm>
          <a:prstGeom prst="rect">
            <a:avLst/>
          </a:prstGeom>
        </p:spPr>
      </p:pic>
      <p:sp>
        <p:nvSpPr>
          <p:cNvPr id="9" name="Shape 9">
            <a:extLst>
              <a:ext uri="{FF2B5EF4-FFF2-40B4-BE49-F238E27FC236}">
                <a16:creationId xmlns:a16="http://schemas.microsoft.com/office/drawing/2014/main" id="{19B0F5DA-1774-91D1-0F8B-19A4331739B9}"/>
              </a:ext>
            </a:extLst>
          </p:cNvPr>
          <p:cNvSpPr/>
          <p:nvPr/>
        </p:nvSpPr>
        <p:spPr>
          <a:xfrm>
            <a:off x="6858000" y="1762615"/>
            <a:ext cx="4953000" cy="1389545"/>
          </a:xfrm>
          <a:prstGeom prst="roundRect">
            <a:avLst>
              <a:gd name="adj" fmla="val 4478"/>
            </a:avLst>
          </a:prstGeom>
          <a:solidFill>
            <a:srgbClr val="FFFFFF"/>
          </a:solidFill>
          <a:ln w="22860">
            <a:solidFill>
              <a:srgbClr val="E1B6B6"/>
            </a:solidFill>
            <a:prstDash val="solid"/>
          </a:ln>
        </p:spPr>
      </p:sp>
      <p:sp>
        <p:nvSpPr>
          <p:cNvPr id="12" name="Text 12">
            <a:extLst>
              <a:ext uri="{FF2B5EF4-FFF2-40B4-BE49-F238E27FC236}">
                <a16:creationId xmlns:a16="http://schemas.microsoft.com/office/drawing/2014/main" id="{7F339700-DB05-D602-34EE-E018847F69D1}"/>
              </a:ext>
            </a:extLst>
          </p:cNvPr>
          <p:cNvSpPr/>
          <p:nvPr/>
        </p:nvSpPr>
        <p:spPr>
          <a:xfrm>
            <a:off x="7142621" y="2070289"/>
            <a:ext cx="4383758" cy="774196"/>
          </a:xfrm>
          <a:prstGeom prst="rect">
            <a:avLst/>
          </a:prstGeom>
          <a:noFill/>
          <a:ln/>
        </p:spPr>
        <p:txBody>
          <a:bodyPr wrap="square" lIns="0" tIns="0" rIns="0" bIns="0" rtlCol="0" anchor="t"/>
          <a:lstStyle/>
          <a:p>
            <a:pPr algn="just" defTabSz="761970">
              <a:lnSpc>
                <a:spcPts val="2500"/>
              </a:lnSpc>
            </a:pPr>
            <a:r>
              <a:rPr lang="vi-VN" sz="2200" dirty="0">
                <a:solidFill>
                  <a:srgbClr val="000000"/>
                </a:solidFill>
                <a:latin typeface="Montserrat" panose="00000500000000000000" pitchFamily="2" charset="0"/>
                <a:ea typeface="Roboto Medium" pitchFamily="34" charset="-122"/>
                <a:cs typeface="Roboto Medium" pitchFamily="34" charset="-120"/>
              </a:rPr>
              <a:t>Tổng số màu có thể biểu diễn: 256^3 = 16.777.216  màu</a:t>
            </a:r>
            <a:endParaRPr lang="en-US" sz="2200" dirty="0">
              <a:solidFill>
                <a:prstClr val="black"/>
              </a:solidFill>
              <a:latin typeface="Montserrat" panose="00000500000000000000" pitchFamily="2" charset="0"/>
            </a:endParaRPr>
          </a:p>
        </p:txBody>
      </p:sp>
      <p:sp>
        <p:nvSpPr>
          <p:cNvPr id="13" name="Arrow: Right 12">
            <a:extLst>
              <a:ext uri="{FF2B5EF4-FFF2-40B4-BE49-F238E27FC236}">
                <a16:creationId xmlns:a16="http://schemas.microsoft.com/office/drawing/2014/main" id="{34691472-17D8-1483-460A-AE0494EC0A69}"/>
              </a:ext>
            </a:extLst>
          </p:cNvPr>
          <p:cNvSpPr/>
          <p:nvPr/>
        </p:nvSpPr>
        <p:spPr>
          <a:xfrm>
            <a:off x="5657249" y="2082405"/>
            <a:ext cx="990601" cy="5328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98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9852-98F8-F564-51EB-FB23B84F3926}"/>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56FD30F6-AF07-94B4-0C51-8B6D5A1FCB33}"/>
              </a:ext>
            </a:extLst>
          </p:cNvPr>
          <p:cNvSpPr/>
          <p:nvPr/>
        </p:nvSpPr>
        <p:spPr>
          <a:xfrm>
            <a:off x="552449" y="740888"/>
            <a:ext cx="8515351" cy="472480"/>
          </a:xfrm>
          <a:prstGeom prst="rect">
            <a:avLst/>
          </a:prstGeom>
          <a:noFill/>
          <a:ln/>
        </p:spPr>
        <p:txBody>
          <a:bodyPr wrap="none" lIns="0" tIns="0" rIns="0" bIns="0" rtlCol="0" anchor="t"/>
          <a:lstStyle/>
          <a:p>
            <a:pPr defTabSz="761970">
              <a:lnSpc>
                <a:spcPts val="3708"/>
              </a:lnSpc>
            </a:pPr>
            <a:r>
              <a:rPr lang="en-US" sz="3500" b="1" dirty="0">
                <a:solidFill>
                  <a:srgbClr val="1F497D"/>
                </a:solidFill>
                <a:latin typeface="Montserrat" panose="00000500000000000000" pitchFamily="2" charset="0"/>
              </a:rPr>
              <a:t>Alpha Channel – </a:t>
            </a:r>
            <a:r>
              <a:rPr lang="en-US" sz="3500" b="1" dirty="0" err="1">
                <a:solidFill>
                  <a:srgbClr val="1F497D"/>
                </a:solidFill>
                <a:latin typeface="Montserrat" panose="00000500000000000000" pitchFamily="2" charset="0"/>
              </a:rPr>
              <a:t>Kênh</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trong</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suốt</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CB4F9BAC-530A-1C2A-6A5C-366606FAC270}"/>
              </a:ext>
            </a:extLst>
          </p:cNvPr>
          <p:cNvSpPr/>
          <p:nvPr/>
        </p:nvSpPr>
        <p:spPr>
          <a:xfrm>
            <a:off x="551531" y="1975367"/>
            <a:ext cx="5925469" cy="1032261"/>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Ngoài RGB, một pixel thường có thêm:</a:t>
            </a:r>
          </a:p>
          <a:p>
            <a:pPr marL="342900" indent="-342900" algn="just" defTabSz="761970">
              <a:lnSpc>
                <a:spcPct val="150000"/>
              </a:lnSpc>
              <a:buFont typeface="Arial" panose="020B0604020202020204" pitchFamily="34" charset="0"/>
              <a:buChar char="•"/>
            </a:pPr>
            <a:r>
              <a:rPr lang="vi-VN" sz="2000" b="1" dirty="0">
                <a:solidFill>
                  <a:srgbClr val="000000"/>
                </a:solidFill>
                <a:latin typeface="Montserrat" panose="00000500000000000000" pitchFamily="2" charset="0"/>
                <a:ea typeface="Roboto Medium" pitchFamily="34" charset="-122"/>
                <a:cs typeface="Roboto Medium" pitchFamily="34" charset="-120"/>
              </a:rPr>
              <a:t>Alpha (A): </a:t>
            </a:r>
            <a:r>
              <a:rPr lang="vi-VN" sz="2000" dirty="0">
                <a:solidFill>
                  <a:srgbClr val="000000"/>
                </a:solidFill>
                <a:latin typeface="Montserrat" panose="00000500000000000000" pitchFamily="2" charset="0"/>
                <a:ea typeface="Roboto Medium" pitchFamily="34" charset="-122"/>
                <a:cs typeface="Roboto Medium" pitchFamily="34" charset="-120"/>
              </a:rPr>
              <a:t>độ trong</a:t>
            </a:r>
            <a:r>
              <a:rPr lang="en-US" sz="2000" dirty="0">
                <a:solidFill>
                  <a:srgbClr val="000000"/>
                </a:solidFill>
                <a:latin typeface="Montserrat" panose="00000500000000000000" pitchFamily="2" charset="0"/>
                <a:ea typeface="Roboto Medium" pitchFamily="34" charset="-122"/>
                <a:cs typeface="Roboto Medium" pitchFamily="34" charset="-120"/>
              </a:rPr>
              <a:t> </a:t>
            </a:r>
            <a:r>
              <a:rPr lang="en-US" sz="2000" dirty="0" err="1">
                <a:solidFill>
                  <a:srgbClr val="000000"/>
                </a:solidFill>
                <a:latin typeface="Montserrat" panose="00000500000000000000" pitchFamily="2" charset="0"/>
                <a:ea typeface="Roboto Medium" pitchFamily="34" charset="-122"/>
                <a:cs typeface="Roboto Medium" pitchFamily="34" charset="-120"/>
              </a:rPr>
              <a:t>suốt</a:t>
            </a:r>
            <a:endParaRPr lang="vi-VN" sz="2000" dirty="0">
              <a:solidFill>
                <a:srgbClr val="000000"/>
              </a:solidFill>
              <a:latin typeface="Montserrat" panose="00000500000000000000" pitchFamily="2" charset="0"/>
              <a:ea typeface="Roboto Medium" pitchFamily="34" charset="-122"/>
              <a:cs typeface="Roboto Medium" pitchFamily="34" charset="-120"/>
            </a:endParaRPr>
          </a:p>
        </p:txBody>
      </p:sp>
      <p:sp>
        <p:nvSpPr>
          <p:cNvPr id="8" name="Shape 10">
            <a:extLst>
              <a:ext uri="{FF2B5EF4-FFF2-40B4-BE49-F238E27FC236}">
                <a16:creationId xmlns:a16="http://schemas.microsoft.com/office/drawing/2014/main" id="{AD5C1B7D-DE04-A3A4-40FA-8AF5436FB729}"/>
              </a:ext>
            </a:extLst>
          </p:cNvPr>
          <p:cNvSpPr/>
          <p:nvPr/>
        </p:nvSpPr>
        <p:spPr>
          <a:xfrm rot="5400000">
            <a:off x="2990849" y="2460538"/>
            <a:ext cx="76200" cy="1640284"/>
          </a:xfrm>
          <a:prstGeom prst="roundRect">
            <a:avLst>
              <a:gd name="adj" fmla="val 88558"/>
            </a:avLst>
          </a:prstGeom>
          <a:solidFill>
            <a:srgbClr val="9B0D0D"/>
          </a:solidFill>
          <a:ln w="12700">
            <a:solidFill>
              <a:schemeClr val="tx1"/>
            </a:solidFill>
            <a:prstDash val="sysDot"/>
          </a:ln>
        </p:spPr>
      </p:sp>
      <p:sp>
        <p:nvSpPr>
          <p:cNvPr id="11" name="TextBox 10">
            <a:extLst>
              <a:ext uri="{FF2B5EF4-FFF2-40B4-BE49-F238E27FC236}">
                <a16:creationId xmlns:a16="http://schemas.microsoft.com/office/drawing/2014/main" id="{7499D741-B810-0A57-D751-78C688B20D0C}"/>
              </a:ext>
            </a:extLst>
          </p:cNvPr>
          <p:cNvSpPr txBox="1"/>
          <p:nvPr/>
        </p:nvSpPr>
        <p:spPr>
          <a:xfrm>
            <a:off x="519398" y="3737494"/>
            <a:ext cx="5957602" cy="1886927"/>
          </a:xfrm>
          <a:prstGeom prst="rect">
            <a:avLst/>
          </a:prstGeom>
          <a:noFill/>
        </p:spPr>
        <p:txBody>
          <a:bodyPr wrap="square">
            <a:spAutoFit/>
          </a:bodyPr>
          <a:lstStyle/>
          <a:p>
            <a:pPr algn="just" defTabSz="761970">
              <a:lnSpc>
                <a:spcPct val="150000"/>
              </a:lnSpc>
            </a:pPr>
            <a:r>
              <a:rPr lang="vi-VN" sz="2000" b="1" dirty="0">
                <a:solidFill>
                  <a:srgbClr val="000000"/>
                </a:solidFill>
                <a:latin typeface="Montserrat" panose="00000500000000000000" pitchFamily="2" charset="0"/>
                <a:ea typeface="Roboto Medium" pitchFamily="34" charset="-122"/>
                <a:cs typeface="Roboto Medium" pitchFamily="34" charset="-120"/>
              </a:rPr>
              <a:t>RGBA:</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R, G, B: màu</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A: mức độ hiển thị (0 = trong suốt, 1 hoặc 255 = đục)</a:t>
            </a:r>
          </a:p>
        </p:txBody>
      </p:sp>
      <p:sp>
        <p:nvSpPr>
          <p:cNvPr id="7" name="Text 8">
            <a:extLst>
              <a:ext uri="{FF2B5EF4-FFF2-40B4-BE49-F238E27FC236}">
                <a16:creationId xmlns:a16="http://schemas.microsoft.com/office/drawing/2014/main" id="{CF208468-B7FA-6401-8C22-C5280FC3D47E}"/>
              </a:ext>
            </a:extLst>
          </p:cNvPr>
          <p:cNvSpPr/>
          <p:nvPr/>
        </p:nvSpPr>
        <p:spPr>
          <a:xfrm>
            <a:off x="552449" y="1358127"/>
            <a:ext cx="4953000" cy="472481"/>
          </a:xfrm>
          <a:prstGeom prst="rect">
            <a:avLst/>
          </a:prstGeom>
          <a:noFill/>
          <a:ln/>
        </p:spPr>
        <p:txBody>
          <a:bodyPr wrap="square" lIns="0" tIns="0" rIns="0" bIns="0" rtlCol="0" anchor="t"/>
          <a:lstStyle/>
          <a:p>
            <a:pPr algn="just" defTabSz="761970">
              <a:lnSpc>
                <a:spcPct val="150000"/>
              </a:lnSpc>
            </a:pPr>
            <a:r>
              <a:rPr lang="en-US" sz="2200" b="1" dirty="0" err="1">
                <a:solidFill>
                  <a:srgbClr val="000000"/>
                </a:solidFill>
                <a:latin typeface="Montserrat" panose="00000500000000000000" pitchFamily="2" charset="0"/>
                <a:ea typeface="Roboto Medium" pitchFamily="34" charset="-122"/>
                <a:cs typeface="Roboto Medium" pitchFamily="34" charset="-120"/>
              </a:rPr>
              <a:t>Khái</a:t>
            </a:r>
            <a:r>
              <a:rPr lang="en-US" sz="2200" b="1" dirty="0">
                <a:solidFill>
                  <a:srgbClr val="000000"/>
                </a:solidFill>
                <a:latin typeface="Montserrat" panose="00000500000000000000" pitchFamily="2" charset="0"/>
                <a:ea typeface="Roboto Medium" pitchFamily="34" charset="-122"/>
                <a:cs typeface="Roboto Medium" pitchFamily="34" charset="-120"/>
              </a:rPr>
              <a:t> </a:t>
            </a:r>
            <a:r>
              <a:rPr lang="en-US" sz="2200" b="1" dirty="0" err="1">
                <a:solidFill>
                  <a:srgbClr val="000000"/>
                </a:solidFill>
                <a:latin typeface="Montserrat" panose="00000500000000000000" pitchFamily="2" charset="0"/>
                <a:ea typeface="Roboto Medium" pitchFamily="34" charset="-122"/>
                <a:cs typeface="Roboto Medium" pitchFamily="34" charset="-120"/>
              </a:rPr>
              <a:t>niệm</a:t>
            </a:r>
            <a:endParaRPr lang="vi-VN" sz="2200" b="1" dirty="0">
              <a:solidFill>
                <a:srgbClr val="000000"/>
              </a:solidFill>
              <a:latin typeface="Montserrat" panose="00000500000000000000" pitchFamily="2" charset="0"/>
              <a:ea typeface="Roboto Medium" pitchFamily="34" charset="-122"/>
              <a:cs typeface="Roboto Medium" pitchFamily="34" charset="-120"/>
            </a:endParaRPr>
          </a:p>
        </p:txBody>
      </p:sp>
      <p:pic>
        <p:nvPicPr>
          <p:cNvPr id="5122" name="Picture 2" descr="CSS3 là gì? Những cải tiến mới của CSS3 so với CSS">
            <a:extLst>
              <a:ext uri="{FF2B5EF4-FFF2-40B4-BE49-F238E27FC236}">
                <a16:creationId xmlns:a16="http://schemas.microsoft.com/office/drawing/2014/main" id="{D1AD4276-32AA-6290-F98C-038F4FE71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50"/>
          <a:stretch>
            <a:fillRect/>
          </a:stretch>
        </p:blipFill>
        <p:spPr bwMode="auto">
          <a:xfrm>
            <a:off x="6858000" y="3083829"/>
            <a:ext cx="5068404" cy="264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9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96CE-FFEB-57FC-D03F-39CFB51143BC}"/>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830D09AD-77FE-5F49-55A0-0FA27740C480}"/>
              </a:ext>
            </a:extLst>
          </p:cNvPr>
          <p:cNvSpPr/>
          <p:nvPr/>
        </p:nvSpPr>
        <p:spPr>
          <a:xfrm>
            <a:off x="552449" y="740888"/>
            <a:ext cx="8515351" cy="472480"/>
          </a:xfrm>
          <a:prstGeom prst="rect">
            <a:avLst/>
          </a:prstGeom>
          <a:noFill/>
          <a:ln/>
        </p:spPr>
        <p:txBody>
          <a:bodyPr wrap="none" lIns="0" tIns="0" rIns="0" bIns="0" rtlCol="0" anchor="t"/>
          <a:lstStyle/>
          <a:p>
            <a:pPr defTabSz="761970">
              <a:lnSpc>
                <a:spcPts val="3708"/>
              </a:lnSpc>
            </a:pPr>
            <a:r>
              <a:rPr lang="en-US" sz="3500" b="1" dirty="0" err="1">
                <a:solidFill>
                  <a:srgbClr val="1F497D"/>
                </a:solidFill>
                <a:latin typeface="Montserrat" panose="00000500000000000000" pitchFamily="2" charset="0"/>
              </a:rPr>
              <a:t>Ứng</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dụng</a:t>
            </a:r>
            <a:r>
              <a:rPr lang="en-US" sz="3500" b="1" dirty="0">
                <a:solidFill>
                  <a:srgbClr val="1F497D"/>
                </a:solidFill>
                <a:latin typeface="Montserrat" panose="00000500000000000000" pitchFamily="2" charset="0"/>
              </a:rPr>
              <a:t> Alpha</a:t>
            </a:r>
            <a:endParaRPr lang="en-US" sz="3500" dirty="0">
              <a:solidFill>
                <a:prstClr val="black"/>
              </a:solidFill>
              <a:latin typeface="Montserrat" panose="00000500000000000000" pitchFamily="2" charset="0"/>
            </a:endParaRPr>
          </a:p>
        </p:txBody>
      </p:sp>
      <p:sp>
        <p:nvSpPr>
          <p:cNvPr id="2" name="Shape 10">
            <a:extLst>
              <a:ext uri="{FF2B5EF4-FFF2-40B4-BE49-F238E27FC236}">
                <a16:creationId xmlns:a16="http://schemas.microsoft.com/office/drawing/2014/main" id="{FD360532-6DD2-168B-D269-F56972F1E541}"/>
              </a:ext>
            </a:extLst>
          </p:cNvPr>
          <p:cNvSpPr/>
          <p:nvPr/>
        </p:nvSpPr>
        <p:spPr>
          <a:xfrm>
            <a:off x="2057400" y="1790104"/>
            <a:ext cx="3522167" cy="1467148"/>
          </a:xfrm>
          <a:prstGeom prst="roundRect">
            <a:avLst>
              <a:gd name="adj" fmla="val 4752"/>
            </a:avLst>
          </a:prstGeom>
          <a:solidFill>
            <a:srgbClr val="FFFFFF"/>
          </a:solidFill>
          <a:ln w="22860">
            <a:solidFill>
              <a:srgbClr val="E1B6B6"/>
            </a:solidFill>
            <a:prstDash val="solid"/>
          </a:ln>
        </p:spPr>
      </p:sp>
      <p:sp>
        <p:nvSpPr>
          <p:cNvPr id="3" name="Shape 11">
            <a:extLst>
              <a:ext uri="{FF2B5EF4-FFF2-40B4-BE49-F238E27FC236}">
                <a16:creationId xmlns:a16="http://schemas.microsoft.com/office/drawing/2014/main" id="{B12885A6-F3B6-41FA-633E-4B755008A5AF}"/>
              </a:ext>
            </a:extLst>
          </p:cNvPr>
          <p:cNvSpPr/>
          <p:nvPr/>
        </p:nvSpPr>
        <p:spPr>
          <a:xfrm>
            <a:off x="2038350" y="1790104"/>
            <a:ext cx="76200" cy="1467148"/>
          </a:xfrm>
          <a:prstGeom prst="roundRect">
            <a:avLst>
              <a:gd name="adj" fmla="val 83349"/>
            </a:avLst>
          </a:prstGeom>
          <a:solidFill>
            <a:srgbClr val="9B0D0D"/>
          </a:solidFill>
          <a:ln/>
        </p:spPr>
      </p:sp>
      <p:sp>
        <p:nvSpPr>
          <p:cNvPr id="5" name="Text 13">
            <a:extLst>
              <a:ext uri="{FF2B5EF4-FFF2-40B4-BE49-F238E27FC236}">
                <a16:creationId xmlns:a16="http://schemas.microsoft.com/office/drawing/2014/main" id="{F89A225E-EB65-6793-1E61-52AC6F95E1B6}"/>
              </a:ext>
            </a:extLst>
          </p:cNvPr>
          <p:cNvSpPr/>
          <p:nvPr/>
        </p:nvSpPr>
        <p:spPr>
          <a:xfrm>
            <a:off x="2284809" y="2334517"/>
            <a:ext cx="3124498" cy="706229"/>
          </a:xfrm>
          <a:prstGeom prst="rect">
            <a:avLst/>
          </a:prstGeom>
          <a:noFill/>
          <a:ln/>
        </p:spPr>
        <p:txBody>
          <a:bodyPr wrap="square" lIns="0" tIns="0" rIns="0" bIns="0" rtlCol="0" anchor="t"/>
          <a:lstStyle/>
          <a:p>
            <a:pPr algn="just" defTabSz="761970">
              <a:lnSpc>
                <a:spcPts val="2375"/>
              </a:lnSpc>
            </a:pPr>
            <a:endParaRPr lang="en-US" sz="1667" dirty="0">
              <a:solidFill>
                <a:prstClr val="black"/>
              </a:solidFill>
              <a:latin typeface="Montserrat" panose="00000500000000000000" pitchFamily="2" charset="0"/>
            </a:endParaRPr>
          </a:p>
        </p:txBody>
      </p:sp>
      <p:sp>
        <p:nvSpPr>
          <p:cNvPr id="9" name="Shape 10">
            <a:extLst>
              <a:ext uri="{FF2B5EF4-FFF2-40B4-BE49-F238E27FC236}">
                <a16:creationId xmlns:a16="http://schemas.microsoft.com/office/drawing/2014/main" id="{5C659DCF-0927-F1BD-FD42-F1BD6484E429}"/>
              </a:ext>
            </a:extLst>
          </p:cNvPr>
          <p:cNvSpPr/>
          <p:nvPr/>
        </p:nvSpPr>
        <p:spPr>
          <a:xfrm>
            <a:off x="6666560" y="1790104"/>
            <a:ext cx="3522167" cy="1467148"/>
          </a:xfrm>
          <a:prstGeom prst="roundRect">
            <a:avLst>
              <a:gd name="adj" fmla="val 4752"/>
            </a:avLst>
          </a:prstGeom>
          <a:solidFill>
            <a:srgbClr val="FFFFFF"/>
          </a:solidFill>
          <a:ln w="22860">
            <a:solidFill>
              <a:srgbClr val="E1B6B6"/>
            </a:solidFill>
            <a:prstDash val="solid"/>
          </a:ln>
        </p:spPr>
      </p:sp>
      <p:sp>
        <p:nvSpPr>
          <p:cNvPr id="10" name="Shape 11">
            <a:extLst>
              <a:ext uri="{FF2B5EF4-FFF2-40B4-BE49-F238E27FC236}">
                <a16:creationId xmlns:a16="http://schemas.microsoft.com/office/drawing/2014/main" id="{2BDC4CD1-43C7-16C7-A4AA-EA370E1EC9F9}"/>
              </a:ext>
            </a:extLst>
          </p:cNvPr>
          <p:cNvSpPr/>
          <p:nvPr/>
        </p:nvSpPr>
        <p:spPr>
          <a:xfrm>
            <a:off x="6647510" y="1790104"/>
            <a:ext cx="76200" cy="1467148"/>
          </a:xfrm>
          <a:prstGeom prst="roundRect">
            <a:avLst>
              <a:gd name="adj" fmla="val 83349"/>
            </a:avLst>
          </a:prstGeom>
          <a:solidFill>
            <a:srgbClr val="9B0D0D"/>
          </a:solidFill>
          <a:ln/>
        </p:spPr>
      </p:sp>
      <p:sp>
        <p:nvSpPr>
          <p:cNvPr id="22" name="Text 8">
            <a:extLst>
              <a:ext uri="{FF2B5EF4-FFF2-40B4-BE49-F238E27FC236}">
                <a16:creationId xmlns:a16="http://schemas.microsoft.com/office/drawing/2014/main" id="{B90F86F4-CADA-54EA-6A86-92DEED2FE930}"/>
              </a:ext>
            </a:extLst>
          </p:cNvPr>
          <p:cNvSpPr/>
          <p:nvPr/>
        </p:nvSpPr>
        <p:spPr>
          <a:xfrm>
            <a:off x="3006184" y="2327261"/>
            <a:ext cx="2278655" cy="360226"/>
          </a:xfrm>
          <a:prstGeom prst="rect">
            <a:avLst/>
          </a:prstGeom>
          <a:noFill/>
          <a:ln/>
        </p:spPr>
        <p:txBody>
          <a:bodyPr wrap="square" lIns="0" tIns="0" rIns="0" bIns="0" rtlCol="0" anchor="t"/>
          <a:lstStyle/>
          <a:p>
            <a:pPr algn="just" defTabSz="761970">
              <a:lnSpc>
                <a:spcPct val="150000"/>
              </a:lnSpc>
            </a:pPr>
            <a:r>
              <a:rPr lang="vi-VN" sz="2200" b="1" dirty="0">
                <a:solidFill>
                  <a:srgbClr val="000000"/>
                </a:solidFill>
                <a:latin typeface="Montserrat" panose="00000500000000000000" pitchFamily="2" charset="0"/>
                <a:ea typeface="Roboto Medium" pitchFamily="34" charset="-122"/>
                <a:cs typeface="Roboto Medium" pitchFamily="34" charset="-120"/>
              </a:rPr>
              <a:t>Sprite 2D</a:t>
            </a:r>
          </a:p>
        </p:txBody>
      </p:sp>
      <p:sp>
        <p:nvSpPr>
          <p:cNvPr id="23" name="Text 8">
            <a:extLst>
              <a:ext uri="{FF2B5EF4-FFF2-40B4-BE49-F238E27FC236}">
                <a16:creationId xmlns:a16="http://schemas.microsoft.com/office/drawing/2014/main" id="{BC97456C-F360-E6CD-9E93-FBDBC08566A5}"/>
              </a:ext>
            </a:extLst>
          </p:cNvPr>
          <p:cNvSpPr/>
          <p:nvPr/>
        </p:nvSpPr>
        <p:spPr>
          <a:xfrm>
            <a:off x="8229600" y="2327261"/>
            <a:ext cx="2278655" cy="360226"/>
          </a:xfrm>
          <a:prstGeom prst="rect">
            <a:avLst/>
          </a:prstGeom>
          <a:noFill/>
          <a:ln/>
        </p:spPr>
        <p:txBody>
          <a:bodyPr wrap="square" lIns="0" tIns="0" rIns="0" bIns="0" rtlCol="0" anchor="t"/>
          <a:lstStyle/>
          <a:p>
            <a:pPr algn="just" defTabSz="761970">
              <a:lnSpc>
                <a:spcPct val="150000"/>
              </a:lnSpc>
            </a:pPr>
            <a:r>
              <a:rPr lang="en-US" sz="2200" b="1" dirty="0">
                <a:solidFill>
                  <a:srgbClr val="000000"/>
                </a:solidFill>
                <a:latin typeface="Montserrat" panose="00000500000000000000" pitchFamily="2" charset="0"/>
                <a:ea typeface="Roboto Medium" pitchFamily="34" charset="-122"/>
                <a:cs typeface="Roboto Medium" pitchFamily="34" charset="-120"/>
              </a:rPr>
              <a:t>UI</a:t>
            </a:r>
            <a:endParaRPr lang="vi-VN" sz="2200" b="1" dirty="0">
              <a:solidFill>
                <a:srgbClr val="000000"/>
              </a:solidFill>
              <a:latin typeface="Montserrat" panose="00000500000000000000" pitchFamily="2" charset="0"/>
              <a:ea typeface="Roboto Medium" pitchFamily="34" charset="-122"/>
              <a:cs typeface="Roboto Medium" pitchFamily="34" charset="-120"/>
            </a:endParaRPr>
          </a:p>
        </p:txBody>
      </p:sp>
      <p:sp>
        <p:nvSpPr>
          <p:cNvPr id="24" name="Shape 10">
            <a:extLst>
              <a:ext uri="{FF2B5EF4-FFF2-40B4-BE49-F238E27FC236}">
                <a16:creationId xmlns:a16="http://schemas.microsoft.com/office/drawing/2014/main" id="{43585E19-D91A-0A54-D71D-AF49519391D2}"/>
              </a:ext>
            </a:extLst>
          </p:cNvPr>
          <p:cNvSpPr/>
          <p:nvPr/>
        </p:nvSpPr>
        <p:spPr>
          <a:xfrm>
            <a:off x="2114550" y="3714452"/>
            <a:ext cx="3522167" cy="1467148"/>
          </a:xfrm>
          <a:prstGeom prst="roundRect">
            <a:avLst>
              <a:gd name="adj" fmla="val 4752"/>
            </a:avLst>
          </a:prstGeom>
          <a:solidFill>
            <a:srgbClr val="FFFFFF"/>
          </a:solidFill>
          <a:ln w="22860">
            <a:solidFill>
              <a:srgbClr val="E1B6B6"/>
            </a:solidFill>
            <a:prstDash val="solid"/>
          </a:ln>
        </p:spPr>
      </p:sp>
      <p:sp>
        <p:nvSpPr>
          <p:cNvPr id="25" name="Shape 11">
            <a:extLst>
              <a:ext uri="{FF2B5EF4-FFF2-40B4-BE49-F238E27FC236}">
                <a16:creationId xmlns:a16="http://schemas.microsoft.com/office/drawing/2014/main" id="{16FE6544-E23C-AA62-FDE5-0648BB81BC9F}"/>
              </a:ext>
            </a:extLst>
          </p:cNvPr>
          <p:cNvSpPr/>
          <p:nvPr/>
        </p:nvSpPr>
        <p:spPr>
          <a:xfrm>
            <a:off x="2095500" y="3714452"/>
            <a:ext cx="76200" cy="1467148"/>
          </a:xfrm>
          <a:prstGeom prst="roundRect">
            <a:avLst>
              <a:gd name="adj" fmla="val 83349"/>
            </a:avLst>
          </a:prstGeom>
          <a:solidFill>
            <a:srgbClr val="9B0D0D"/>
          </a:solidFill>
          <a:ln/>
        </p:spPr>
      </p:sp>
      <p:sp>
        <p:nvSpPr>
          <p:cNvPr id="26" name="Text 13">
            <a:extLst>
              <a:ext uri="{FF2B5EF4-FFF2-40B4-BE49-F238E27FC236}">
                <a16:creationId xmlns:a16="http://schemas.microsoft.com/office/drawing/2014/main" id="{18BF7DFF-5B19-46AA-7581-FE6BD1359539}"/>
              </a:ext>
            </a:extLst>
          </p:cNvPr>
          <p:cNvSpPr/>
          <p:nvPr/>
        </p:nvSpPr>
        <p:spPr>
          <a:xfrm>
            <a:off x="2341959" y="4258865"/>
            <a:ext cx="3124498" cy="706229"/>
          </a:xfrm>
          <a:prstGeom prst="rect">
            <a:avLst/>
          </a:prstGeom>
          <a:noFill/>
          <a:ln/>
        </p:spPr>
        <p:txBody>
          <a:bodyPr wrap="square" lIns="0" tIns="0" rIns="0" bIns="0" rtlCol="0" anchor="t"/>
          <a:lstStyle/>
          <a:p>
            <a:pPr algn="just" defTabSz="761970">
              <a:lnSpc>
                <a:spcPts val="2375"/>
              </a:lnSpc>
            </a:pPr>
            <a:endParaRPr lang="en-US" sz="1667" dirty="0">
              <a:solidFill>
                <a:prstClr val="black"/>
              </a:solidFill>
              <a:latin typeface="Montserrat" panose="00000500000000000000" pitchFamily="2" charset="0"/>
            </a:endParaRPr>
          </a:p>
        </p:txBody>
      </p:sp>
      <p:sp>
        <p:nvSpPr>
          <p:cNvPr id="27" name="Shape 10">
            <a:extLst>
              <a:ext uri="{FF2B5EF4-FFF2-40B4-BE49-F238E27FC236}">
                <a16:creationId xmlns:a16="http://schemas.microsoft.com/office/drawing/2014/main" id="{8D45AA48-88A7-5B12-3CB0-4DC6A5B2C611}"/>
              </a:ext>
            </a:extLst>
          </p:cNvPr>
          <p:cNvSpPr/>
          <p:nvPr/>
        </p:nvSpPr>
        <p:spPr>
          <a:xfrm>
            <a:off x="6723710" y="3714452"/>
            <a:ext cx="3522167" cy="1467148"/>
          </a:xfrm>
          <a:prstGeom prst="roundRect">
            <a:avLst>
              <a:gd name="adj" fmla="val 4752"/>
            </a:avLst>
          </a:prstGeom>
          <a:solidFill>
            <a:srgbClr val="FFFFFF"/>
          </a:solidFill>
          <a:ln w="22860">
            <a:solidFill>
              <a:srgbClr val="E1B6B6"/>
            </a:solidFill>
            <a:prstDash val="solid"/>
          </a:ln>
        </p:spPr>
      </p:sp>
      <p:sp>
        <p:nvSpPr>
          <p:cNvPr id="28" name="Shape 11">
            <a:extLst>
              <a:ext uri="{FF2B5EF4-FFF2-40B4-BE49-F238E27FC236}">
                <a16:creationId xmlns:a16="http://schemas.microsoft.com/office/drawing/2014/main" id="{9E6A55B0-1B54-0C0E-DEB6-3E7405F1ADE4}"/>
              </a:ext>
            </a:extLst>
          </p:cNvPr>
          <p:cNvSpPr/>
          <p:nvPr/>
        </p:nvSpPr>
        <p:spPr>
          <a:xfrm>
            <a:off x="6704660" y="3714452"/>
            <a:ext cx="76200" cy="1467148"/>
          </a:xfrm>
          <a:prstGeom prst="roundRect">
            <a:avLst>
              <a:gd name="adj" fmla="val 83349"/>
            </a:avLst>
          </a:prstGeom>
          <a:solidFill>
            <a:srgbClr val="9B0D0D"/>
          </a:solidFill>
          <a:ln/>
        </p:spPr>
      </p:sp>
      <p:sp>
        <p:nvSpPr>
          <p:cNvPr id="29" name="Text 8">
            <a:extLst>
              <a:ext uri="{FF2B5EF4-FFF2-40B4-BE49-F238E27FC236}">
                <a16:creationId xmlns:a16="http://schemas.microsoft.com/office/drawing/2014/main" id="{A9828057-3A0D-0F39-7990-07FD7A8846ED}"/>
              </a:ext>
            </a:extLst>
          </p:cNvPr>
          <p:cNvSpPr/>
          <p:nvPr/>
        </p:nvSpPr>
        <p:spPr>
          <a:xfrm>
            <a:off x="3063334" y="4251609"/>
            <a:ext cx="2278655" cy="360226"/>
          </a:xfrm>
          <a:prstGeom prst="rect">
            <a:avLst/>
          </a:prstGeom>
          <a:noFill/>
          <a:ln/>
        </p:spPr>
        <p:txBody>
          <a:bodyPr wrap="square" lIns="0" tIns="0" rIns="0" bIns="0" rtlCol="0" anchor="t"/>
          <a:lstStyle/>
          <a:p>
            <a:pPr algn="just" defTabSz="761970">
              <a:lnSpc>
                <a:spcPct val="150000"/>
              </a:lnSpc>
            </a:pPr>
            <a:r>
              <a:rPr lang="vi-VN" sz="2200" b="1" dirty="0">
                <a:solidFill>
                  <a:srgbClr val="000000"/>
                </a:solidFill>
                <a:latin typeface="Montserrat" panose="00000500000000000000" pitchFamily="2" charset="0"/>
                <a:ea typeface="Roboto Medium" pitchFamily="34" charset="-122"/>
                <a:cs typeface="Roboto Medium" pitchFamily="34" charset="-120"/>
              </a:rPr>
              <a:t>Particle effect</a:t>
            </a:r>
          </a:p>
        </p:txBody>
      </p:sp>
      <p:sp>
        <p:nvSpPr>
          <p:cNvPr id="30" name="Text 8">
            <a:extLst>
              <a:ext uri="{FF2B5EF4-FFF2-40B4-BE49-F238E27FC236}">
                <a16:creationId xmlns:a16="http://schemas.microsoft.com/office/drawing/2014/main" id="{0D06A2BF-4BB5-AC40-CCAA-679D3071B8D8}"/>
              </a:ext>
            </a:extLst>
          </p:cNvPr>
          <p:cNvSpPr/>
          <p:nvPr/>
        </p:nvSpPr>
        <p:spPr>
          <a:xfrm>
            <a:off x="7571386" y="4251609"/>
            <a:ext cx="2278655" cy="360226"/>
          </a:xfrm>
          <a:prstGeom prst="rect">
            <a:avLst/>
          </a:prstGeom>
          <a:noFill/>
          <a:ln/>
        </p:spPr>
        <p:txBody>
          <a:bodyPr wrap="square" lIns="0" tIns="0" rIns="0" bIns="0" rtlCol="0" anchor="t"/>
          <a:lstStyle/>
          <a:p>
            <a:pPr algn="just" defTabSz="761970">
              <a:lnSpc>
                <a:spcPct val="150000"/>
              </a:lnSpc>
            </a:pPr>
            <a:r>
              <a:rPr lang="en-US" sz="2200" b="1" dirty="0">
                <a:solidFill>
                  <a:srgbClr val="000000"/>
                </a:solidFill>
                <a:latin typeface="Montserrat" panose="00000500000000000000" pitchFamily="2" charset="0"/>
                <a:ea typeface="Roboto Medium" pitchFamily="34" charset="-122"/>
                <a:cs typeface="Roboto Medium" pitchFamily="34" charset="-120"/>
              </a:rPr>
              <a:t>Particle effect</a:t>
            </a:r>
            <a:endParaRPr lang="vi-VN" sz="2200" b="1" dirty="0">
              <a:solidFill>
                <a:srgbClr val="000000"/>
              </a:solidFill>
              <a:latin typeface="Montserrat" panose="00000500000000000000" pitchFamily="2" charset="0"/>
              <a:ea typeface="Roboto Medium" pitchFamily="34" charset="-122"/>
              <a:cs typeface="Roboto Medium" pitchFamily="34" charset="-120"/>
            </a:endParaRPr>
          </a:p>
        </p:txBody>
      </p:sp>
    </p:spTree>
    <p:extLst>
      <p:ext uri="{BB962C8B-B14F-4D97-AF65-F5344CB8AC3E}">
        <p14:creationId xmlns:p14="http://schemas.microsoft.com/office/powerpoint/2010/main" val="260921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0"/>
          <p:cNvSpPr/>
          <p:nvPr/>
        </p:nvSpPr>
        <p:spPr>
          <a:xfrm>
            <a:off x="4362450" y="1352252"/>
            <a:ext cx="3522167" cy="1924348"/>
          </a:xfrm>
          <a:prstGeom prst="roundRect">
            <a:avLst>
              <a:gd name="adj" fmla="val 4752"/>
            </a:avLst>
          </a:prstGeom>
          <a:solidFill>
            <a:srgbClr val="FFFFFF"/>
          </a:solidFill>
          <a:ln w="22860">
            <a:solidFill>
              <a:srgbClr val="E1B6B6"/>
            </a:solidFill>
            <a:prstDash val="solid"/>
          </a:ln>
        </p:spPr>
      </p:sp>
      <p:sp>
        <p:nvSpPr>
          <p:cNvPr id="15" name="Shape 11"/>
          <p:cNvSpPr/>
          <p:nvPr/>
        </p:nvSpPr>
        <p:spPr>
          <a:xfrm>
            <a:off x="4343400" y="1352252"/>
            <a:ext cx="76200" cy="1924348"/>
          </a:xfrm>
          <a:prstGeom prst="roundRect">
            <a:avLst>
              <a:gd name="adj" fmla="val 83349"/>
            </a:avLst>
          </a:prstGeom>
          <a:solidFill>
            <a:srgbClr val="9B0D0D"/>
          </a:solidFill>
          <a:ln/>
        </p:spPr>
      </p:sp>
      <p:sp>
        <p:nvSpPr>
          <p:cNvPr id="16" name="Text 12"/>
          <p:cNvSpPr/>
          <p:nvPr/>
        </p:nvSpPr>
        <p:spPr>
          <a:xfrm>
            <a:off x="5017988" y="1522512"/>
            <a:ext cx="2268240" cy="283468"/>
          </a:xfrm>
          <a:prstGeom prst="rect">
            <a:avLst/>
          </a:prstGeom>
          <a:noFill/>
          <a:ln/>
        </p:spPr>
        <p:txBody>
          <a:bodyPr wrap="none" lIns="0" tIns="0" rIns="0" bIns="0" rtlCol="0" anchor="t"/>
          <a:lstStyle/>
          <a:p>
            <a:pPr algn="ct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8-bit (LDR)</a:t>
            </a:r>
            <a:endParaRPr lang="en-US" sz="1750" dirty="0">
              <a:solidFill>
                <a:prstClr val="black"/>
              </a:solidFill>
              <a:latin typeface="Calibri" panose="020F0502020204030204"/>
            </a:endParaRPr>
          </a:p>
        </p:txBody>
      </p:sp>
      <p:sp>
        <p:nvSpPr>
          <p:cNvPr id="17" name="Text 13"/>
          <p:cNvSpPr/>
          <p:nvPr/>
        </p:nvSpPr>
        <p:spPr>
          <a:xfrm>
            <a:off x="4589859" y="1896665"/>
            <a:ext cx="3124498" cy="926307"/>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Giới hạn giá trị màu từ 0-255 cho mỗi </a:t>
            </a:r>
            <a:r>
              <a:rPr lang="en-US" sz="1667" dirty="0" err="1">
                <a:solidFill>
                  <a:srgbClr val="000000"/>
                </a:solidFill>
                <a:latin typeface="Roboto Medium" pitchFamily="34" charset="0"/>
                <a:ea typeface="Roboto Medium" pitchFamily="34" charset="-122"/>
                <a:cs typeface="Roboto Medium" pitchFamily="34" charset="-120"/>
              </a:rPr>
              <a:t>kênh</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tương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ứng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với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một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biến</a:t>
            </a:r>
            <a:r>
              <a:rPr lang="en-US" sz="1667" dirty="0">
                <a:solidFill>
                  <a:srgbClr val="000000"/>
                </a:solidFill>
                <a:latin typeface="Roboto Medium" pitchFamily="34" charset="0"/>
                <a:ea typeface="Roboto Medium" pitchFamily="34" charset="-122"/>
                <a:cs typeface="Roboto Medium" pitchFamily="34" charset="-120"/>
              </a:rPr>
              <a:t> </a:t>
            </a:r>
            <a:r>
              <a:rPr lang="en-US" sz="1667" dirty="0">
                <a:solidFill>
                  <a:srgbClr val="000000"/>
                </a:solidFill>
                <a:highlight>
                  <a:srgbClr val="F2F2F2"/>
                </a:highlight>
                <a:latin typeface="Consolas" pitchFamily="34" charset="0"/>
                <a:ea typeface="Consolas" pitchFamily="34" charset="-122"/>
                <a:cs typeface="Consolas" pitchFamily="34" charset="-120"/>
              </a:rPr>
              <a:t>unsigned char</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thường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dùng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trong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đồ</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họa</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thông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thường</a:t>
            </a:r>
            <a:endParaRPr lang="en-US" sz="1667" dirty="0">
              <a:solidFill>
                <a:prstClr val="black"/>
              </a:solidFill>
              <a:latin typeface="Calibri" panose="020F0502020204030204"/>
            </a:endParaRPr>
          </a:p>
        </p:txBody>
      </p:sp>
      <p:sp>
        <p:nvSpPr>
          <p:cNvPr id="18" name="Shape 14"/>
          <p:cNvSpPr/>
          <p:nvPr/>
        </p:nvSpPr>
        <p:spPr>
          <a:xfrm>
            <a:off x="552449" y="1352252"/>
            <a:ext cx="3522167" cy="1924348"/>
          </a:xfrm>
          <a:prstGeom prst="roundRect">
            <a:avLst>
              <a:gd name="adj" fmla="val 4752"/>
            </a:avLst>
          </a:prstGeom>
          <a:solidFill>
            <a:srgbClr val="FFFFFF"/>
          </a:solidFill>
          <a:ln w="22860">
            <a:solidFill>
              <a:srgbClr val="E1B6B6"/>
            </a:solidFill>
            <a:prstDash val="solid"/>
          </a:ln>
        </p:spPr>
      </p:sp>
      <p:sp>
        <p:nvSpPr>
          <p:cNvPr id="19" name="Shape 15"/>
          <p:cNvSpPr/>
          <p:nvPr/>
        </p:nvSpPr>
        <p:spPr>
          <a:xfrm>
            <a:off x="533400" y="1352252"/>
            <a:ext cx="76200" cy="1924348"/>
          </a:xfrm>
          <a:prstGeom prst="roundRect">
            <a:avLst>
              <a:gd name="adj" fmla="val 83349"/>
            </a:avLst>
          </a:prstGeom>
          <a:solidFill>
            <a:srgbClr val="9B0D0D"/>
          </a:solidFill>
          <a:ln/>
        </p:spPr>
      </p:sp>
      <p:sp>
        <p:nvSpPr>
          <p:cNvPr id="20" name="Text 16"/>
          <p:cNvSpPr/>
          <p:nvPr/>
        </p:nvSpPr>
        <p:spPr>
          <a:xfrm>
            <a:off x="1207988" y="1522512"/>
            <a:ext cx="2268240" cy="283468"/>
          </a:xfrm>
          <a:prstGeom prst="rect">
            <a:avLst/>
          </a:prstGeom>
          <a:noFill/>
          <a:ln/>
        </p:spPr>
        <p:txBody>
          <a:bodyPr wrap="none" lIns="0" tIns="0" rIns="0" bIns="0" rtlCol="0" anchor="t"/>
          <a:lstStyle/>
          <a:p>
            <a:pPr algn="ct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4 </a:t>
            </a:r>
            <a:r>
              <a:rPr lang="en-US" sz="1750" b="1" dirty="0" err="1">
                <a:solidFill>
                  <a:srgbClr val="000000"/>
                </a:solidFill>
                <a:latin typeface="Montserrat Black" pitchFamily="34" charset="0"/>
                <a:ea typeface="Montserrat Black" pitchFamily="34" charset="-122"/>
                <a:cs typeface="Montserrat Black" pitchFamily="34" charset="-120"/>
              </a:rPr>
              <a:t>Kênh</a:t>
            </a:r>
            <a:r>
              <a:rPr lang="en-US" sz="1750" b="1" dirty="0">
                <a:solidFill>
                  <a:srgbClr val="000000"/>
                </a:solidFill>
                <a:latin typeface="Montserrat Black" pitchFamily="34" charset="0"/>
                <a:ea typeface="Montserrat Black" pitchFamily="34" charset="-122"/>
                <a:cs typeface="Montserrat Black" pitchFamily="34" charset="-120"/>
              </a:rPr>
              <a:t> RGBA</a:t>
            </a:r>
            <a:endParaRPr lang="en-US" sz="1750" dirty="0">
              <a:solidFill>
                <a:prstClr val="black"/>
              </a:solidFill>
              <a:latin typeface="Calibri" panose="020F0502020204030204"/>
            </a:endParaRPr>
          </a:p>
        </p:txBody>
      </p:sp>
      <p:sp>
        <p:nvSpPr>
          <p:cNvPr id="21" name="Text 17"/>
          <p:cNvSpPr/>
          <p:nvPr/>
        </p:nvSpPr>
        <p:spPr>
          <a:xfrm>
            <a:off x="779859" y="1896665"/>
            <a:ext cx="3124498" cy="907257"/>
          </a:xfrm>
          <a:prstGeom prst="rect">
            <a:avLst/>
          </a:prstGeom>
          <a:noFill/>
          <a:ln/>
        </p:spPr>
        <p:txBody>
          <a:bodyPr wrap="square" lIns="0" tIns="0" rIns="0" bIns="0" rtlCol="0" anchor="t"/>
          <a:lstStyle/>
          <a:p>
            <a:pPr algn="just" defTabSz="761970">
              <a:lnSpc>
                <a:spcPts val="2375"/>
              </a:lnSpc>
            </a:pPr>
            <a:r>
              <a:rPr lang="en-US" sz="1667" dirty="0">
                <a:solidFill>
                  <a:srgbClr val="000000"/>
                </a:solidFill>
                <a:latin typeface="Roboto Medium" pitchFamily="34" charset="0"/>
                <a:ea typeface="Roboto Medium" pitchFamily="34" charset="-122"/>
                <a:cs typeface="Roboto Medium" pitchFamily="34" charset="-120"/>
              </a:rPr>
              <a:t>Chuẩn phổ biến trong game hiện nay, bao gồm R, G, B và kênh </a:t>
            </a:r>
            <a:r>
              <a:rPr lang="en-US" sz="1667" b="1" dirty="0">
                <a:solidFill>
                  <a:srgbClr val="000000"/>
                </a:solidFill>
                <a:latin typeface="Roboto Medium" pitchFamily="34" charset="0"/>
                <a:ea typeface="Roboto Medium" pitchFamily="34" charset="-122"/>
                <a:cs typeface="Roboto Medium" pitchFamily="34" charset="-120"/>
              </a:rPr>
              <a:t>Alpha (A)</a:t>
            </a:r>
            <a:r>
              <a:rPr lang="en-US" sz="1667" dirty="0">
                <a:solidFill>
                  <a:srgbClr val="000000"/>
                </a:solidFill>
                <a:latin typeface="Roboto Medium" pitchFamily="34" charset="0"/>
                <a:ea typeface="Roboto Medium" pitchFamily="34" charset="-122"/>
                <a:cs typeface="Roboto Medium" pitchFamily="34" charset="-120"/>
              </a:rPr>
              <a:t> để quy định độ trong suốt.</a:t>
            </a:r>
            <a:endParaRPr lang="en-US" sz="1667" dirty="0">
              <a:solidFill>
                <a:prstClr val="black"/>
              </a:solidFill>
              <a:latin typeface="Calibri" panose="020F0502020204030204"/>
            </a:endParaRPr>
          </a:p>
        </p:txBody>
      </p:sp>
      <p:sp>
        <p:nvSpPr>
          <p:cNvPr id="29" name="Shape 10">
            <a:extLst>
              <a:ext uri="{FF2B5EF4-FFF2-40B4-BE49-F238E27FC236}">
                <a16:creationId xmlns:a16="http://schemas.microsoft.com/office/drawing/2014/main" id="{4AB40C34-05E7-EB35-34FE-C9722C89A13F}"/>
              </a:ext>
            </a:extLst>
          </p:cNvPr>
          <p:cNvSpPr/>
          <p:nvPr/>
        </p:nvSpPr>
        <p:spPr>
          <a:xfrm>
            <a:off x="8139607" y="1352252"/>
            <a:ext cx="3522167" cy="1924348"/>
          </a:xfrm>
          <a:prstGeom prst="roundRect">
            <a:avLst>
              <a:gd name="adj" fmla="val 4752"/>
            </a:avLst>
          </a:prstGeom>
          <a:solidFill>
            <a:srgbClr val="FFFFFF"/>
          </a:solidFill>
          <a:ln w="22860">
            <a:solidFill>
              <a:srgbClr val="E1B6B6"/>
            </a:solidFill>
            <a:prstDash val="solid"/>
          </a:ln>
        </p:spPr>
      </p:sp>
      <p:sp>
        <p:nvSpPr>
          <p:cNvPr id="30" name="Shape 11">
            <a:extLst>
              <a:ext uri="{FF2B5EF4-FFF2-40B4-BE49-F238E27FC236}">
                <a16:creationId xmlns:a16="http://schemas.microsoft.com/office/drawing/2014/main" id="{EC86A935-1D97-98A7-44F3-868FC9C051D3}"/>
              </a:ext>
            </a:extLst>
          </p:cNvPr>
          <p:cNvSpPr/>
          <p:nvPr/>
        </p:nvSpPr>
        <p:spPr>
          <a:xfrm>
            <a:off x="8120557" y="1352252"/>
            <a:ext cx="76200" cy="1924348"/>
          </a:xfrm>
          <a:prstGeom prst="roundRect">
            <a:avLst>
              <a:gd name="adj" fmla="val 83349"/>
            </a:avLst>
          </a:prstGeom>
          <a:solidFill>
            <a:srgbClr val="9B0D0D"/>
          </a:solidFill>
          <a:ln/>
        </p:spPr>
      </p:sp>
      <p:sp>
        <p:nvSpPr>
          <p:cNvPr id="31" name="Text 12">
            <a:extLst>
              <a:ext uri="{FF2B5EF4-FFF2-40B4-BE49-F238E27FC236}">
                <a16:creationId xmlns:a16="http://schemas.microsoft.com/office/drawing/2014/main" id="{A4889DB7-9A42-6ADD-479D-5C19FFA0DE4F}"/>
              </a:ext>
            </a:extLst>
          </p:cNvPr>
          <p:cNvSpPr/>
          <p:nvPr/>
        </p:nvSpPr>
        <p:spPr>
          <a:xfrm>
            <a:off x="8795145" y="1522512"/>
            <a:ext cx="2268240" cy="283468"/>
          </a:xfrm>
          <a:prstGeom prst="rect">
            <a:avLst/>
          </a:prstGeom>
          <a:noFill/>
          <a:ln/>
        </p:spPr>
        <p:txBody>
          <a:bodyPr wrap="none" lIns="0" tIns="0" rIns="0" bIns="0" rtlCol="0" anchor="t"/>
          <a:lstStyle/>
          <a:p>
            <a:pPr algn="ctr" defTabSz="761970">
              <a:lnSpc>
                <a:spcPts val="2208"/>
              </a:lnSpc>
            </a:pPr>
            <a:r>
              <a:rPr lang="en-US" sz="1750" b="1" dirty="0">
                <a:solidFill>
                  <a:srgbClr val="000000"/>
                </a:solidFill>
                <a:latin typeface="Montserrat Black" pitchFamily="34" charset="0"/>
                <a:ea typeface="Montserrat Black" pitchFamily="34" charset="-122"/>
                <a:cs typeface="Montserrat Black" pitchFamily="34" charset="-120"/>
              </a:rPr>
              <a:t>10-bit </a:t>
            </a:r>
            <a:r>
              <a:rPr lang="en-US" sz="1750" b="1" dirty="0" err="1">
                <a:solidFill>
                  <a:srgbClr val="000000"/>
                </a:solidFill>
                <a:latin typeface="Montserrat Black" pitchFamily="34" charset="0"/>
                <a:ea typeface="Montserrat Black" pitchFamily="34" charset="-122"/>
                <a:cs typeface="Montserrat Black" pitchFamily="34" charset="-120"/>
              </a:rPr>
              <a:t>trở</a:t>
            </a:r>
            <a:r>
              <a:rPr lang="en-US" sz="1750" b="1" dirty="0">
                <a:solidFill>
                  <a:srgbClr val="000000"/>
                </a:solidFill>
                <a:latin typeface="Montserrat Black" pitchFamily="34" charset="0"/>
                <a:ea typeface="Montserrat Black" pitchFamily="34" charset="-122"/>
                <a:cs typeface="Montserrat Black" pitchFamily="34" charset="-120"/>
              </a:rPr>
              <a:t> </a:t>
            </a:r>
            <a:r>
              <a:rPr lang="en-US" sz="1750" b="1" dirty="0" err="1">
                <a:solidFill>
                  <a:srgbClr val="000000"/>
                </a:solidFill>
                <a:latin typeface="Montserrat Black" pitchFamily="34" charset="0"/>
                <a:ea typeface="Montserrat Black" pitchFamily="34" charset="-122"/>
                <a:cs typeface="Montserrat Black" pitchFamily="34" charset="-120"/>
              </a:rPr>
              <a:t>lên</a:t>
            </a:r>
            <a:r>
              <a:rPr lang="en-US" sz="1750" b="1" dirty="0">
                <a:solidFill>
                  <a:srgbClr val="000000"/>
                </a:solidFill>
                <a:latin typeface="Montserrat Black" pitchFamily="34" charset="0"/>
                <a:ea typeface="Montserrat Black" pitchFamily="34" charset="-122"/>
                <a:cs typeface="Montserrat Black" pitchFamily="34" charset="-120"/>
              </a:rPr>
              <a:t> (HDR)</a:t>
            </a:r>
            <a:endParaRPr lang="en-US" sz="1750" dirty="0">
              <a:solidFill>
                <a:prstClr val="black"/>
              </a:solidFill>
              <a:latin typeface="Calibri" panose="020F0502020204030204"/>
            </a:endParaRPr>
          </a:p>
        </p:txBody>
      </p:sp>
      <p:sp>
        <p:nvSpPr>
          <p:cNvPr id="32" name="Text 13">
            <a:extLst>
              <a:ext uri="{FF2B5EF4-FFF2-40B4-BE49-F238E27FC236}">
                <a16:creationId xmlns:a16="http://schemas.microsoft.com/office/drawing/2014/main" id="{36F8D31B-2F0B-7A94-0758-24B566A9C7C7}"/>
              </a:ext>
            </a:extLst>
          </p:cNvPr>
          <p:cNvSpPr/>
          <p:nvPr/>
        </p:nvSpPr>
        <p:spPr>
          <a:xfrm>
            <a:off x="8367016" y="1896665"/>
            <a:ext cx="3124498" cy="926307"/>
          </a:xfrm>
          <a:prstGeom prst="rect">
            <a:avLst/>
          </a:prstGeom>
          <a:noFill/>
          <a:ln/>
        </p:spPr>
        <p:txBody>
          <a:bodyPr wrap="square" lIns="0" tIns="0" rIns="0" bIns="0" rtlCol="0" anchor="t"/>
          <a:lstStyle/>
          <a:p>
            <a:pPr algn="just" defTabSz="761970">
              <a:lnSpc>
                <a:spcPts val="2375"/>
              </a:lnSpc>
            </a:pPr>
            <a:r>
              <a:rPr lang="en-US" sz="1667" dirty="0" err="1">
                <a:solidFill>
                  <a:srgbClr val="000000"/>
                </a:solidFill>
                <a:latin typeface="Roboto Medium" pitchFamily="34" charset="0"/>
                <a:ea typeface="Roboto Medium" pitchFamily="34" charset="-122"/>
                <a:cs typeface="Roboto Medium" pitchFamily="34" charset="-120"/>
              </a:rPr>
              <a:t>Có</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thể</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thể</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hiện</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được</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rất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nhiều</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sắc</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độ</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khác</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nhau</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dùng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trong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đồ</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họa</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chất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lượng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rất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cao</a:t>
            </a:r>
            <a:endParaRPr lang="en-US" sz="1667" dirty="0">
              <a:solidFill>
                <a:prstClr val="black"/>
              </a:solidFill>
              <a:latin typeface="Calibri" panose="020F0502020204030204"/>
            </a:endParaRPr>
          </a:p>
        </p:txBody>
      </p:sp>
      <p:pic>
        <p:nvPicPr>
          <p:cNvPr id="33" name="Picture 32">
            <a:extLst>
              <a:ext uri="{FF2B5EF4-FFF2-40B4-BE49-F238E27FC236}">
                <a16:creationId xmlns:a16="http://schemas.microsoft.com/office/drawing/2014/main" id="{F205B950-CF07-B7DE-3308-CDAD5B5F575D}"/>
              </a:ext>
            </a:extLst>
          </p:cNvPr>
          <p:cNvPicPr>
            <a:picLocks noChangeAspect="1"/>
          </p:cNvPicPr>
          <p:nvPr/>
        </p:nvPicPr>
        <p:blipFill>
          <a:blip r:embed="rId3"/>
          <a:stretch>
            <a:fillRect/>
          </a:stretch>
        </p:blipFill>
        <p:spPr>
          <a:xfrm>
            <a:off x="3326904" y="3446860"/>
            <a:ext cx="5467522" cy="2999230"/>
          </a:xfrm>
          <a:prstGeom prst="rect">
            <a:avLst/>
          </a:prstGeom>
        </p:spPr>
      </p:pic>
      <p:sp>
        <p:nvSpPr>
          <p:cNvPr id="34" name="Text 0">
            <a:extLst>
              <a:ext uri="{FF2B5EF4-FFF2-40B4-BE49-F238E27FC236}">
                <a16:creationId xmlns:a16="http://schemas.microsoft.com/office/drawing/2014/main" id="{40EBC375-EB89-9ACF-EB12-1C4E71DC2894}"/>
              </a:ext>
            </a:extLst>
          </p:cNvPr>
          <p:cNvSpPr/>
          <p:nvPr/>
        </p:nvSpPr>
        <p:spPr>
          <a:xfrm>
            <a:off x="552449" y="740888"/>
            <a:ext cx="5239643" cy="472480"/>
          </a:xfrm>
          <a:prstGeom prst="rect">
            <a:avLst/>
          </a:prstGeom>
          <a:noFill/>
          <a:ln/>
        </p:spPr>
        <p:txBody>
          <a:bodyPr wrap="none" lIns="0" tIns="0" rIns="0" bIns="0" rtlCol="0" anchor="t"/>
          <a:lstStyle/>
          <a:p>
            <a:pPr defTabSz="761970">
              <a:lnSpc>
                <a:spcPts val="3708"/>
              </a:lnSpc>
            </a:pPr>
            <a:r>
              <a:rPr lang="en-US" sz="2958" b="1" dirty="0" err="1">
                <a:solidFill>
                  <a:srgbClr val="1F497D"/>
                </a:solidFill>
                <a:latin typeface="Montserrat Black" pitchFamily="34" charset="0"/>
                <a:ea typeface="Montserrat Black" pitchFamily="34" charset="-122"/>
                <a:cs typeface="Montserrat Black" pitchFamily="34" charset="-120"/>
              </a:rPr>
              <a:t>Cách</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biểu</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diễn</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dữ</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liệu</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màu</a:t>
            </a:r>
            <a:r>
              <a:rPr lang="en-US" sz="2958" b="1" dirty="0">
                <a:solidFill>
                  <a:srgbClr val="1F497D"/>
                </a:solidFill>
                <a:latin typeface="Montserrat Black" pitchFamily="34" charset="0"/>
                <a:ea typeface="Montserrat Black" pitchFamily="34" charset="-122"/>
                <a:cs typeface="Montserrat Black" pitchFamily="34" charset="-120"/>
              </a:rPr>
              <a:t> </a:t>
            </a:r>
            <a:r>
              <a:rPr lang="en-US" sz="2958" b="1" dirty="0" err="1">
                <a:solidFill>
                  <a:srgbClr val="1F497D"/>
                </a:solidFill>
                <a:latin typeface="Montserrat Black" pitchFamily="34" charset="0"/>
                <a:ea typeface="Montserrat Black" pitchFamily="34" charset="-122"/>
                <a:cs typeface="Montserrat Black" pitchFamily="34" charset="-120"/>
              </a:rPr>
              <a:t>sắc</a:t>
            </a:r>
            <a:endParaRPr lang="en-US" sz="2958"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162F57C8-182D-382E-59B9-7178D7AB56A6}"/>
              </a:ext>
            </a:extLst>
          </p:cNvPr>
          <p:cNvPicPr>
            <a:picLocks noChangeAspect="1"/>
          </p:cNvPicPr>
          <p:nvPr/>
        </p:nvPicPr>
        <p:blipFill>
          <a:blip r:embed="rId4">
            <a:extLst>
              <a:ext uri="{28A0092B-C50C-407E-A947-70E740481C1C}">
                <a14:useLocalDpi xmlns:a14="http://schemas.microsoft.com/office/drawing/2010/main" val="0"/>
              </a:ext>
            </a:extLst>
          </a:blip>
          <a:srcRect l="14820" r="18608"/>
          <a:stretch>
            <a:fillRect/>
          </a:stretch>
        </p:blipFill>
        <p:spPr>
          <a:xfrm>
            <a:off x="7167391" y="4038600"/>
            <a:ext cx="1671809" cy="2406618"/>
          </a:xfrm>
          <a:prstGeom prst="rect">
            <a:avLst/>
          </a:prstGeom>
        </p:spPr>
      </p:pic>
    </p:spTree>
    <p:extLst>
      <p:ext uri="{BB962C8B-B14F-4D97-AF65-F5344CB8AC3E}">
        <p14:creationId xmlns:p14="http://schemas.microsoft.com/office/powerpoint/2010/main" val="219420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0AEBE-AB35-D959-9A6D-705DADAD0A21}"/>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45A7705E-C292-3C61-D11E-91ABB6B16033}"/>
              </a:ext>
            </a:extLst>
          </p:cNvPr>
          <p:cNvSpPr/>
          <p:nvPr/>
        </p:nvSpPr>
        <p:spPr>
          <a:xfrm>
            <a:off x="413690" y="634611"/>
            <a:ext cx="2734489" cy="246580"/>
          </a:xfrm>
          <a:prstGeom prst="rect">
            <a:avLst/>
          </a:prstGeom>
          <a:noFill/>
          <a:ln/>
        </p:spPr>
        <p:txBody>
          <a:bodyPr wrap="none" lIns="0" tIns="0" rIns="0" bIns="0" rtlCol="0" anchor="t"/>
          <a:lstStyle/>
          <a:p>
            <a:pPr defTabSz="761970">
              <a:lnSpc>
                <a:spcPts val="3708"/>
              </a:lnSpc>
            </a:pPr>
            <a:r>
              <a:rPr lang="en-US" sz="3000" b="1" dirty="0">
                <a:solidFill>
                  <a:srgbClr val="1F497D"/>
                </a:solidFill>
                <a:latin typeface="Montserrat" panose="00000500000000000000" pitchFamily="2" charset="0"/>
                <a:ea typeface="Montserrat Black" pitchFamily="34" charset="-122"/>
                <a:cs typeface="Montserrat Black" pitchFamily="34" charset="-120"/>
              </a:rPr>
              <a:t>LDR – Low Dynamic Range</a:t>
            </a:r>
            <a:endParaRPr lang="en-US" sz="30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96BA3996-C570-73FC-8214-89DB5877F7CF}"/>
              </a:ext>
            </a:extLst>
          </p:cNvPr>
          <p:cNvSpPr/>
          <p:nvPr/>
        </p:nvSpPr>
        <p:spPr>
          <a:xfrm>
            <a:off x="388345" y="1385138"/>
            <a:ext cx="4953000" cy="472481"/>
          </a:xfrm>
          <a:prstGeom prst="rect">
            <a:avLst/>
          </a:prstGeom>
          <a:noFill/>
          <a:ln/>
        </p:spPr>
        <p:txBody>
          <a:bodyPr wrap="square" lIns="0" tIns="0" rIns="0" bIns="0" rtlCol="0" anchor="t"/>
          <a:lstStyle/>
          <a:p>
            <a:pPr algn="just" defTabSz="761970">
              <a:lnSpc>
                <a:spcPct val="150000"/>
              </a:lnSpc>
            </a:pPr>
            <a:r>
              <a:rPr lang="vi-VN" sz="2200" b="1" dirty="0">
                <a:solidFill>
                  <a:srgbClr val="000000"/>
                </a:solidFill>
                <a:latin typeface="Montserrat" panose="00000500000000000000" pitchFamily="2" charset="0"/>
                <a:ea typeface="Roboto Medium" pitchFamily="34" charset="-122"/>
                <a:cs typeface="Roboto Medium" pitchFamily="34" charset="-120"/>
              </a:rPr>
              <a:t>Khái niệm LDR </a:t>
            </a:r>
          </a:p>
        </p:txBody>
      </p:sp>
      <p:sp>
        <p:nvSpPr>
          <p:cNvPr id="2" name="AutoShape 2" descr="Convert RGB Color Code into HEX Code - DEV Community">
            <a:extLst>
              <a:ext uri="{FF2B5EF4-FFF2-40B4-BE49-F238E27FC236}">
                <a16:creationId xmlns:a16="http://schemas.microsoft.com/office/drawing/2014/main" id="{EF94C4DE-8F7D-E954-2D45-B816870097B4}"/>
              </a:ext>
            </a:extLst>
          </p:cNvPr>
          <p:cNvSpPr>
            <a:spLocks noChangeAspect="1" noChangeArrowheads="1"/>
          </p:cNvSpPr>
          <p:nvPr/>
        </p:nvSpPr>
        <p:spPr bwMode="auto">
          <a:xfrm>
            <a:off x="5943600" y="3276600"/>
            <a:ext cx="10668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 8">
            <a:extLst>
              <a:ext uri="{FF2B5EF4-FFF2-40B4-BE49-F238E27FC236}">
                <a16:creationId xmlns:a16="http://schemas.microsoft.com/office/drawing/2014/main" id="{215E28F5-CE40-8DD4-7D08-D98429FA41BC}"/>
              </a:ext>
            </a:extLst>
          </p:cNvPr>
          <p:cNvSpPr/>
          <p:nvPr/>
        </p:nvSpPr>
        <p:spPr>
          <a:xfrm>
            <a:off x="381000" y="1870575"/>
            <a:ext cx="5239642" cy="472481"/>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Là cách biểu diễn màu truyền thống: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Giá trị màu bị giới hạn trong khoảng 0–255</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Không biểu diễn được cường độ ánh sáng vượt ngưỡng này</a:t>
            </a:r>
          </a:p>
        </p:txBody>
      </p:sp>
      <p:sp>
        <p:nvSpPr>
          <p:cNvPr id="8" name="Text 8">
            <a:extLst>
              <a:ext uri="{FF2B5EF4-FFF2-40B4-BE49-F238E27FC236}">
                <a16:creationId xmlns:a16="http://schemas.microsoft.com/office/drawing/2014/main" id="{3890DC39-3C7C-A988-1D1A-CF9A9418DDF3}"/>
              </a:ext>
            </a:extLst>
          </p:cNvPr>
          <p:cNvSpPr/>
          <p:nvPr/>
        </p:nvSpPr>
        <p:spPr>
          <a:xfrm>
            <a:off x="6388151" y="1349100"/>
            <a:ext cx="4953000" cy="472481"/>
          </a:xfrm>
          <a:prstGeom prst="rect">
            <a:avLst/>
          </a:prstGeom>
          <a:noFill/>
          <a:ln/>
        </p:spPr>
        <p:txBody>
          <a:bodyPr wrap="square" lIns="0" tIns="0" rIns="0" bIns="0" rtlCol="0" anchor="t"/>
          <a:lstStyle/>
          <a:p>
            <a:pPr algn="just" defTabSz="761970">
              <a:lnSpc>
                <a:spcPct val="150000"/>
              </a:lnSpc>
            </a:pPr>
            <a:r>
              <a:rPr lang="en-US" sz="2200" b="1" dirty="0" err="1">
                <a:solidFill>
                  <a:srgbClr val="000000"/>
                </a:solidFill>
                <a:latin typeface="Montserrat" panose="00000500000000000000" pitchFamily="2" charset="0"/>
                <a:ea typeface="Roboto Medium" pitchFamily="34" charset="-122"/>
                <a:cs typeface="Roboto Medium" pitchFamily="34" charset="-120"/>
              </a:rPr>
              <a:t>Hạn</a:t>
            </a:r>
            <a:r>
              <a:rPr lang="en-US" sz="2200" b="1" dirty="0">
                <a:solidFill>
                  <a:srgbClr val="000000"/>
                </a:solidFill>
                <a:latin typeface="Montserrat" panose="00000500000000000000" pitchFamily="2" charset="0"/>
                <a:ea typeface="Roboto Medium" pitchFamily="34" charset="-122"/>
                <a:cs typeface="Roboto Medium" pitchFamily="34" charset="-120"/>
              </a:rPr>
              <a:t> </a:t>
            </a:r>
            <a:r>
              <a:rPr lang="en-US" sz="2200" b="1" dirty="0" err="1">
                <a:solidFill>
                  <a:srgbClr val="000000"/>
                </a:solidFill>
                <a:latin typeface="Montserrat" panose="00000500000000000000" pitchFamily="2" charset="0"/>
                <a:ea typeface="Roboto Medium" pitchFamily="34" charset="-122"/>
                <a:cs typeface="Roboto Medium" pitchFamily="34" charset="-120"/>
              </a:rPr>
              <a:t>chế</a:t>
            </a:r>
            <a:r>
              <a:rPr lang="en-US" sz="2200" b="1" dirty="0">
                <a:solidFill>
                  <a:srgbClr val="000000"/>
                </a:solidFill>
                <a:latin typeface="Montserrat" panose="00000500000000000000" pitchFamily="2" charset="0"/>
                <a:ea typeface="Roboto Medium" pitchFamily="34" charset="-122"/>
                <a:cs typeface="Roboto Medium" pitchFamily="34" charset="-120"/>
              </a:rPr>
              <a:t> </a:t>
            </a:r>
            <a:r>
              <a:rPr lang="en-US" sz="2200" b="1" dirty="0" err="1">
                <a:solidFill>
                  <a:srgbClr val="000000"/>
                </a:solidFill>
                <a:latin typeface="Montserrat" panose="00000500000000000000" pitchFamily="2" charset="0"/>
                <a:ea typeface="Roboto Medium" pitchFamily="34" charset="-122"/>
                <a:cs typeface="Roboto Medium" pitchFamily="34" charset="-120"/>
              </a:rPr>
              <a:t>của</a:t>
            </a:r>
            <a:r>
              <a:rPr lang="en-US" sz="2200" b="1" dirty="0">
                <a:solidFill>
                  <a:srgbClr val="000000"/>
                </a:solidFill>
                <a:latin typeface="Montserrat" panose="00000500000000000000" pitchFamily="2" charset="0"/>
                <a:ea typeface="Roboto Medium" pitchFamily="34" charset="-122"/>
                <a:cs typeface="Roboto Medium" pitchFamily="34" charset="-120"/>
              </a:rPr>
              <a:t> </a:t>
            </a:r>
            <a:r>
              <a:rPr lang="vi-VN" sz="2200" b="1" dirty="0">
                <a:solidFill>
                  <a:srgbClr val="000000"/>
                </a:solidFill>
                <a:latin typeface="Montserrat" panose="00000500000000000000" pitchFamily="2" charset="0"/>
                <a:ea typeface="Roboto Medium" pitchFamily="34" charset="-122"/>
                <a:cs typeface="Roboto Medium" pitchFamily="34" charset="-120"/>
              </a:rPr>
              <a:t>LDR </a:t>
            </a:r>
          </a:p>
        </p:txBody>
      </p:sp>
      <p:sp>
        <p:nvSpPr>
          <p:cNvPr id="10" name="Text 8">
            <a:extLst>
              <a:ext uri="{FF2B5EF4-FFF2-40B4-BE49-F238E27FC236}">
                <a16:creationId xmlns:a16="http://schemas.microsoft.com/office/drawing/2014/main" id="{E010A6B2-6B0F-3630-890B-1042AA504B84}"/>
              </a:ext>
            </a:extLst>
          </p:cNvPr>
          <p:cNvSpPr/>
          <p:nvPr/>
        </p:nvSpPr>
        <p:spPr>
          <a:xfrm>
            <a:off x="6375298" y="1870575"/>
            <a:ext cx="5588101" cy="3638325"/>
          </a:xfrm>
          <a:prstGeom prst="rect">
            <a:avLst/>
          </a:prstGeom>
          <a:noFill/>
          <a:ln/>
        </p:spPr>
        <p:txBody>
          <a:bodyPr wrap="square" lIns="0" tIns="0" rIns="0" bIns="0" rtlCol="0" anchor="t"/>
          <a:lstStyle/>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Ánh sáng thực tế có dải cường độ rất rộng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LDR không thể mô phỏng:</a:t>
            </a:r>
          </a:p>
          <a:p>
            <a:pPr marL="342900" indent="-342900" algn="just" defTabSz="761970">
              <a:lnSpc>
                <a:spcPct val="150000"/>
              </a:lnSpc>
              <a:buFont typeface="Wingdings" panose="05000000000000000000" pitchFamily="2" charset="2"/>
              <a:buChar char="ü"/>
            </a:pPr>
            <a:r>
              <a:rPr lang="vi-VN" sz="1700" i="1" dirty="0">
                <a:solidFill>
                  <a:srgbClr val="000000"/>
                </a:solidFill>
                <a:latin typeface="Montserrat" panose="00000500000000000000" pitchFamily="2" charset="0"/>
                <a:ea typeface="Roboto Medium" pitchFamily="34" charset="-122"/>
                <a:cs typeface="Roboto Medium" pitchFamily="34" charset="-120"/>
              </a:rPr>
              <a:t>Ánh sáng mặt trời chói</a:t>
            </a:r>
          </a:p>
          <a:p>
            <a:pPr marL="342900" indent="-342900" algn="just" defTabSz="761970">
              <a:lnSpc>
                <a:spcPct val="150000"/>
              </a:lnSpc>
              <a:buFont typeface="Wingdings" panose="05000000000000000000" pitchFamily="2" charset="2"/>
              <a:buChar char="ü"/>
            </a:pPr>
            <a:r>
              <a:rPr lang="vi-VN" sz="1700" i="1" dirty="0">
                <a:solidFill>
                  <a:srgbClr val="000000"/>
                </a:solidFill>
                <a:latin typeface="Montserrat" panose="00000500000000000000" pitchFamily="2" charset="0"/>
                <a:ea typeface="Roboto Medium" pitchFamily="34" charset="-122"/>
                <a:cs typeface="Roboto Medium" pitchFamily="34" charset="-120"/>
              </a:rPr>
              <a:t>Hiệu ứng bloom tự nhiên</a:t>
            </a:r>
          </a:p>
          <a:p>
            <a:pPr marL="342900" indent="-342900" algn="just" defTabSz="761970">
              <a:lnSpc>
                <a:spcPct val="150000"/>
              </a:lnSpc>
              <a:buFont typeface="Wingdings" panose="05000000000000000000" pitchFamily="2" charset="2"/>
              <a:buChar char="ü"/>
            </a:pPr>
            <a:r>
              <a:rPr lang="vi-VN" sz="1700" i="1" dirty="0">
                <a:solidFill>
                  <a:srgbClr val="000000"/>
                </a:solidFill>
                <a:latin typeface="Montserrat" panose="00000500000000000000" pitchFamily="2" charset="0"/>
                <a:ea typeface="Roboto Medium" pitchFamily="34" charset="-122"/>
                <a:cs typeface="Roboto Medium" pitchFamily="34" charset="-120"/>
              </a:rPr>
              <a:t>Sự thích nghi của mắt người</a:t>
            </a:r>
            <a:endParaRPr lang="en-US" sz="1700" i="1" dirty="0">
              <a:solidFill>
                <a:srgbClr val="000000"/>
              </a:solidFill>
              <a:latin typeface="Montserrat" panose="00000500000000000000" pitchFamily="2" charset="0"/>
              <a:ea typeface="Roboto Medium" pitchFamily="34" charset="-122"/>
              <a:cs typeface="Roboto Medium" pitchFamily="34" charset="-120"/>
            </a:endParaRPr>
          </a:p>
          <a:p>
            <a:pPr marL="285750" indent="-285750" algn="just" defTabSz="761970">
              <a:lnSpc>
                <a:spcPct val="150000"/>
              </a:lnSpc>
              <a:buFont typeface="Wingdings" panose="05000000000000000000" pitchFamily="2" charset="2"/>
              <a:buChar char="Ø"/>
            </a:pPr>
            <a:r>
              <a:rPr lang="en-US" b="1" i="1" dirty="0" err="1">
                <a:solidFill>
                  <a:srgbClr val="000000"/>
                </a:solidFill>
                <a:latin typeface="Montserrat" panose="00000500000000000000" pitchFamily="2" charset="0"/>
                <a:ea typeface="Roboto Medium" pitchFamily="34" charset="-122"/>
                <a:cs typeface="Roboto Medium" pitchFamily="34" charset="-120"/>
              </a:rPr>
              <a:t>Hệ</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quả</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là</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hình</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ảnh</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thiếu</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chiều</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sâu</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ánh</a:t>
            </a:r>
            <a:r>
              <a:rPr lang="en-US" b="1" i="1" dirty="0">
                <a:solidFill>
                  <a:srgbClr val="000000"/>
                </a:solidFill>
                <a:latin typeface="Montserrat" panose="00000500000000000000" pitchFamily="2" charset="0"/>
                <a:ea typeface="Roboto Medium" pitchFamily="34" charset="-122"/>
                <a:cs typeface="Roboto Medium" pitchFamily="34" charset="-120"/>
              </a:rPr>
              <a:t> </a:t>
            </a:r>
            <a:r>
              <a:rPr lang="en-US" b="1" i="1" dirty="0" err="1">
                <a:solidFill>
                  <a:srgbClr val="000000"/>
                </a:solidFill>
                <a:latin typeface="Montserrat" panose="00000500000000000000" pitchFamily="2" charset="0"/>
                <a:ea typeface="Roboto Medium" pitchFamily="34" charset="-122"/>
                <a:cs typeface="Roboto Medium" pitchFamily="34" charset="-120"/>
              </a:rPr>
              <a:t>sáng</a:t>
            </a:r>
            <a:endParaRPr lang="vi-VN" b="1" i="1" dirty="0">
              <a:solidFill>
                <a:srgbClr val="000000"/>
              </a:solidFill>
              <a:latin typeface="Montserrat" panose="00000500000000000000" pitchFamily="2" charset="0"/>
              <a:ea typeface="Roboto Medium" pitchFamily="34" charset="-122"/>
              <a:cs typeface="Roboto Medium" pitchFamily="34" charset="-120"/>
            </a:endParaRPr>
          </a:p>
        </p:txBody>
      </p:sp>
      <p:cxnSp>
        <p:nvCxnSpPr>
          <p:cNvPr id="15" name="Straight Connector 14">
            <a:extLst>
              <a:ext uri="{FF2B5EF4-FFF2-40B4-BE49-F238E27FC236}">
                <a16:creationId xmlns:a16="http://schemas.microsoft.com/office/drawing/2014/main" id="{C45D55EA-A8BE-B436-AF8A-2687CFD6C66A}"/>
              </a:ext>
            </a:extLst>
          </p:cNvPr>
          <p:cNvCxnSpPr/>
          <p:nvPr/>
        </p:nvCxnSpPr>
        <p:spPr>
          <a:xfrm>
            <a:off x="5980323" y="2051099"/>
            <a:ext cx="0" cy="2140819"/>
          </a:xfrm>
          <a:prstGeom prst="line">
            <a:avLst/>
          </a:prstGeom>
        </p:spPr>
        <p:style>
          <a:lnRef idx="2">
            <a:schemeClr val="accent2"/>
          </a:lnRef>
          <a:fillRef idx="0">
            <a:schemeClr val="accent2"/>
          </a:fillRef>
          <a:effectRef idx="1">
            <a:schemeClr val="accent2"/>
          </a:effectRef>
          <a:fontRef idx="minor">
            <a:schemeClr val="tx1"/>
          </a:fontRef>
        </p:style>
      </p:cxnSp>
      <p:pic>
        <p:nvPicPr>
          <p:cNvPr id="7170" name="Picture 2" descr="Create your own post-processing profile - Unity Learn">
            <a:extLst>
              <a:ext uri="{FF2B5EF4-FFF2-40B4-BE49-F238E27FC236}">
                <a16:creationId xmlns:a16="http://schemas.microsoft.com/office/drawing/2014/main" id="{09C6ED73-B7AF-2BDA-C006-9CAE25A651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1" y="4438490"/>
            <a:ext cx="5714999" cy="192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932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19746"/>
            <a:ext cx="4725492" cy="590649"/>
          </a:xfrm>
          <a:prstGeom prst="rect">
            <a:avLst/>
          </a:prstGeom>
          <a:noFill/>
          <a:ln/>
        </p:spPr>
        <p:txBody>
          <a:bodyPr wrap="none" lIns="0" tIns="0" rIns="0" bIns="0" rtlCol="0" anchor="t"/>
          <a:lstStyle/>
          <a:p>
            <a:pPr>
              <a:lnSpc>
                <a:spcPts val="4625"/>
              </a:lnSpc>
            </a:pPr>
            <a:r>
              <a:rPr lang="en-US" sz="3700" b="1" dirty="0">
                <a:solidFill>
                  <a:srgbClr val="1F497D"/>
                </a:solidFill>
                <a:latin typeface="Montserrat" panose="00000500000000000000" pitchFamily="2" charset="0"/>
                <a:ea typeface="Montserrat Black" pitchFamily="34" charset="-122"/>
                <a:cs typeface="Montserrat Black" pitchFamily="34" charset="-120"/>
              </a:rPr>
              <a:t>Tổng quan chung</a:t>
            </a:r>
            <a:endParaRPr lang="en-US" sz="3700" dirty="0">
              <a:latin typeface="Montserrat" panose="00000500000000000000" pitchFamily="2" charset="0"/>
            </a:endParaRPr>
          </a:p>
        </p:txBody>
      </p:sp>
      <p:sp>
        <p:nvSpPr>
          <p:cNvPr id="3" name="Shape 1"/>
          <p:cNvSpPr/>
          <p:nvPr/>
        </p:nvSpPr>
        <p:spPr>
          <a:xfrm>
            <a:off x="661492" y="1788419"/>
            <a:ext cx="3496965" cy="2030413"/>
          </a:xfrm>
          <a:prstGeom prst="roundRect">
            <a:avLst>
              <a:gd name="adj" fmla="val 6005"/>
            </a:avLst>
          </a:prstGeom>
          <a:solidFill>
            <a:srgbClr val="FFFFFF"/>
          </a:solidFill>
          <a:ln w="30480">
            <a:solidFill>
              <a:srgbClr val="D8D4D4"/>
            </a:solidFill>
            <a:prstDash val="solid"/>
          </a:ln>
        </p:spPr>
        <p:txBody>
          <a:bodyPr/>
          <a:lstStyle/>
          <a:p>
            <a:endParaRPr lang="en-US" dirty="0">
              <a:latin typeface="Montserrat" panose="00000500000000000000" pitchFamily="2" charset="0"/>
            </a:endParaRPr>
          </a:p>
        </p:txBody>
      </p:sp>
      <p:sp>
        <p:nvSpPr>
          <p:cNvPr id="4" name="Shape 2"/>
          <p:cNvSpPr/>
          <p:nvPr/>
        </p:nvSpPr>
        <p:spPr>
          <a:xfrm>
            <a:off x="636092" y="1788419"/>
            <a:ext cx="101600" cy="2030413"/>
          </a:xfrm>
          <a:prstGeom prst="roundRect">
            <a:avLst>
              <a:gd name="adj" fmla="val 78139"/>
            </a:avLst>
          </a:prstGeom>
          <a:solidFill>
            <a:srgbClr val="9B0D0D"/>
          </a:solidFill>
          <a:ln/>
        </p:spPr>
      </p:sp>
      <p:sp>
        <p:nvSpPr>
          <p:cNvPr id="5" name="Text 3"/>
          <p:cNvSpPr/>
          <p:nvPr/>
        </p:nvSpPr>
        <p:spPr>
          <a:xfrm>
            <a:off x="954908" y="2468863"/>
            <a:ext cx="2855813" cy="1349969"/>
          </a:xfrm>
          <a:prstGeom prst="rect">
            <a:avLst/>
          </a:prstGeom>
          <a:noFill/>
          <a:ln/>
        </p:spPr>
        <p:txBody>
          <a:bodyPr wrap="none" lIns="0" tIns="0" rIns="0" bIns="0" rtlCol="0" anchor="t"/>
          <a:lstStyle/>
          <a:p>
            <a:pPr algn="ctr">
              <a:lnSpc>
                <a:spcPts val="2750"/>
              </a:lnSpc>
            </a:pPr>
            <a:r>
              <a:rPr lang="en-US" sz="2500" b="1" dirty="0">
                <a:solidFill>
                  <a:srgbClr val="000000"/>
                </a:solidFill>
                <a:latin typeface="Montserrat" panose="00000500000000000000" pitchFamily="2" charset="0"/>
                <a:ea typeface="Montserrat Black" pitchFamily="34" charset="-122"/>
                <a:cs typeface="Montserrat Black" pitchFamily="34" charset="-120"/>
              </a:rPr>
              <a:t>Bits </a:t>
            </a:r>
            <a:r>
              <a:rPr lang="en-US" sz="2500" b="1" dirty="0" err="1">
                <a:solidFill>
                  <a:srgbClr val="000000"/>
                </a:solidFill>
                <a:latin typeface="Montserrat" panose="00000500000000000000" pitchFamily="2" charset="0"/>
                <a:ea typeface="Montserrat Black" pitchFamily="34" charset="-122"/>
                <a:cs typeface="Montserrat Black" pitchFamily="34" charset="-120"/>
              </a:rPr>
              <a:t>và</a:t>
            </a:r>
            <a:r>
              <a:rPr lang="en-US" sz="2500" b="1" dirty="0">
                <a:solidFill>
                  <a:srgbClr val="000000"/>
                </a:solidFill>
                <a:latin typeface="Montserrat" panose="00000500000000000000" pitchFamily="2" charset="0"/>
                <a:ea typeface="Montserrat Black" pitchFamily="34" charset="-122"/>
                <a:cs typeface="Montserrat Black" pitchFamily="34" charset="-120"/>
              </a:rPr>
              <a:t> Bytes</a:t>
            </a:r>
            <a:endParaRPr lang="en-US" sz="2500" dirty="0">
              <a:latin typeface="Montserrat" panose="00000500000000000000" pitchFamily="2" charset="0"/>
            </a:endParaRPr>
          </a:p>
        </p:txBody>
      </p:sp>
      <p:sp>
        <p:nvSpPr>
          <p:cNvPr id="7" name="Shape 5"/>
          <p:cNvSpPr/>
          <p:nvPr/>
        </p:nvSpPr>
        <p:spPr>
          <a:xfrm>
            <a:off x="4347517" y="1813819"/>
            <a:ext cx="3496965" cy="2030413"/>
          </a:xfrm>
          <a:prstGeom prst="roundRect">
            <a:avLst>
              <a:gd name="adj" fmla="val 6005"/>
            </a:avLst>
          </a:prstGeom>
          <a:solidFill>
            <a:srgbClr val="FFFFFF"/>
          </a:solidFill>
          <a:ln w="30480">
            <a:solidFill>
              <a:srgbClr val="D8D4D4"/>
            </a:solidFill>
            <a:prstDash val="solid"/>
          </a:ln>
        </p:spPr>
      </p:sp>
      <p:sp>
        <p:nvSpPr>
          <p:cNvPr id="8" name="Shape 6"/>
          <p:cNvSpPr/>
          <p:nvPr/>
        </p:nvSpPr>
        <p:spPr>
          <a:xfrm>
            <a:off x="4322068" y="1788419"/>
            <a:ext cx="101600" cy="2030413"/>
          </a:xfrm>
          <a:prstGeom prst="roundRect">
            <a:avLst>
              <a:gd name="adj" fmla="val 78139"/>
            </a:avLst>
          </a:prstGeom>
          <a:solidFill>
            <a:srgbClr val="9B0D0D"/>
          </a:solidFill>
          <a:ln/>
        </p:spPr>
      </p:sp>
      <p:sp>
        <p:nvSpPr>
          <p:cNvPr id="9" name="Text 7"/>
          <p:cNvSpPr/>
          <p:nvPr/>
        </p:nvSpPr>
        <p:spPr>
          <a:xfrm>
            <a:off x="4623902" y="2490494"/>
            <a:ext cx="2835275" cy="1045169"/>
          </a:xfrm>
          <a:prstGeom prst="rect">
            <a:avLst/>
          </a:prstGeom>
          <a:noFill/>
          <a:ln/>
        </p:spPr>
        <p:txBody>
          <a:bodyPr wrap="none" lIns="0" tIns="0" rIns="0" bIns="0" rtlCol="0" anchor="t"/>
          <a:lstStyle/>
          <a:p>
            <a:pPr algn="ctr">
              <a:lnSpc>
                <a:spcPts val="2750"/>
              </a:lnSpc>
            </a:pPr>
            <a:r>
              <a:rPr lang="en-US" sz="2500" b="1" dirty="0" err="1">
                <a:solidFill>
                  <a:srgbClr val="000000"/>
                </a:solidFill>
                <a:latin typeface="Montserrat" panose="00000500000000000000" pitchFamily="2" charset="0"/>
                <a:ea typeface="Montserrat Black" pitchFamily="34" charset="-122"/>
                <a:cs typeface="Montserrat Black" pitchFamily="34" charset="-120"/>
              </a:rPr>
              <a:t>Màu</a:t>
            </a:r>
            <a:r>
              <a:rPr lang="en-US" sz="2500" b="1" dirty="0">
                <a:solidFill>
                  <a:srgbClr val="000000"/>
                </a:solidFill>
                <a:latin typeface="Montserrat" panose="00000500000000000000" pitchFamily="2" charset="0"/>
                <a:ea typeface="Montserrat Black" pitchFamily="34" charset="-122"/>
                <a:cs typeface="Montserrat Black" pitchFamily="34" charset="-120"/>
              </a:rPr>
              <a:t> </a:t>
            </a:r>
            <a:r>
              <a:rPr lang="en-US" sz="2500" b="1" dirty="0" err="1">
                <a:solidFill>
                  <a:srgbClr val="000000"/>
                </a:solidFill>
                <a:latin typeface="Montserrat" panose="00000500000000000000" pitchFamily="2" charset="0"/>
                <a:ea typeface="Montserrat Black" pitchFamily="34" charset="-122"/>
                <a:cs typeface="Montserrat Black" pitchFamily="34" charset="-120"/>
              </a:rPr>
              <a:t>sắc</a:t>
            </a:r>
            <a:endParaRPr lang="en-US" sz="2500" dirty="0">
              <a:latin typeface="Montserrat" panose="00000500000000000000" pitchFamily="2" charset="0"/>
            </a:endParaRPr>
          </a:p>
        </p:txBody>
      </p:sp>
      <p:sp>
        <p:nvSpPr>
          <p:cNvPr id="11" name="Shape 9"/>
          <p:cNvSpPr/>
          <p:nvPr/>
        </p:nvSpPr>
        <p:spPr>
          <a:xfrm>
            <a:off x="6442983" y="4085602"/>
            <a:ext cx="3496965" cy="2030413"/>
          </a:xfrm>
          <a:prstGeom prst="roundRect">
            <a:avLst>
              <a:gd name="adj" fmla="val 6005"/>
            </a:avLst>
          </a:prstGeom>
          <a:solidFill>
            <a:srgbClr val="FFFFFF"/>
          </a:solidFill>
          <a:ln w="30480">
            <a:solidFill>
              <a:srgbClr val="D8D4D4"/>
            </a:solidFill>
            <a:prstDash val="solid"/>
          </a:ln>
        </p:spPr>
      </p:sp>
      <p:sp>
        <p:nvSpPr>
          <p:cNvPr id="12" name="Shape 10"/>
          <p:cNvSpPr/>
          <p:nvPr/>
        </p:nvSpPr>
        <p:spPr>
          <a:xfrm>
            <a:off x="6417583" y="4085602"/>
            <a:ext cx="101600" cy="2030413"/>
          </a:xfrm>
          <a:prstGeom prst="roundRect">
            <a:avLst>
              <a:gd name="adj" fmla="val 78139"/>
            </a:avLst>
          </a:prstGeom>
          <a:solidFill>
            <a:srgbClr val="9B0D0D"/>
          </a:solidFill>
          <a:ln/>
        </p:spPr>
      </p:sp>
      <p:sp>
        <p:nvSpPr>
          <p:cNvPr id="13" name="Text 11"/>
          <p:cNvSpPr/>
          <p:nvPr/>
        </p:nvSpPr>
        <p:spPr>
          <a:xfrm>
            <a:off x="6864111" y="4746399"/>
            <a:ext cx="2835275" cy="354409"/>
          </a:xfrm>
          <a:prstGeom prst="rect">
            <a:avLst/>
          </a:prstGeom>
          <a:noFill/>
          <a:ln/>
        </p:spPr>
        <p:txBody>
          <a:bodyPr wrap="none" lIns="0" tIns="0" rIns="0" bIns="0" rtlCol="0" anchor="t"/>
          <a:lstStyle/>
          <a:p>
            <a:pPr algn="ctr">
              <a:lnSpc>
                <a:spcPts val="2750"/>
              </a:lnSpc>
            </a:pPr>
            <a:r>
              <a:rPr lang="en-US" sz="2208" b="1" dirty="0" err="1">
                <a:solidFill>
                  <a:srgbClr val="000000"/>
                </a:solidFill>
                <a:latin typeface="Montserrat" panose="00000500000000000000" pitchFamily="2" charset="0"/>
                <a:ea typeface="Montserrat Black" pitchFamily="34" charset="-122"/>
                <a:cs typeface="Montserrat Black" pitchFamily="34" charset="-120"/>
              </a:rPr>
              <a:t>Toán</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học</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trong</a:t>
            </a:r>
            <a:r>
              <a:rPr lang="en-US" sz="2208" b="1" dirty="0">
                <a:solidFill>
                  <a:srgbClr val="000000"/>
                </a:solidFill>
                <a:latin typeface="Montserrat" panose="00000500000000000000" pitchFamily="2" charset="0"/>
                <a:ea typeface="Montserrat Black" pitchFamily="34" charset="-122"/>
                <a:cs typeface="Montserrat Black" pitchFamily="34" charset="-120"/>
              </a:rPr>
              <a:t> </a:t>
            </a:r>
          </a:p>
          <a:p>
            <a:pPr algn="ctr">
              <a:lnSpc>
                <a:spcPts val="2750"/>
              </a:lnSpc>
            </a:pPr>
            <a:r>
              <a:rPr lang="en-US" sz="2208" b="1" dirty="0" err="1">
                <a:solidFill>
                  <a:srgbClr val="000000"/>
                </a:solidFill>
                <a:latin typeface="Montserrat" panose="00000500000000000000" pitchFamily="2" charset="0"/>
                <a:ea typeface="Montserrat Black" pitchFamily="34" charset="-122"/>
                <a:cs typeface="Montserrat Black" pitchFamily="34" charset="-120"/>
              </a:rPr>
              <a:t>đồ</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họa</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máy</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tính</a:t>
            </a:r>
            <a:endParaRPr lang="en-US" sz="2208" dirty="0">
              <a:latin typeface="Montserrat" panose="00000500000000000000" pitchFamily="2" charset="0"/>
            </a:endParaRPr>
          </a:p>
        </p:txBody>
      </p:sp>
      <p:sp>
        <p:nvSpPr>
          <p:cNvPr id="15" name="Shape 13"/>
          <p:cNvSpPr/>
          <p:nvPr/>
        </p:nvSpPr>
        <p:spPr>
          <a:xfrm>
            <a:off x="8070116" y="1788419"/>
            <a:ext cx="3496965" cy="2030413"/>
          </a:xfrm>
          <a:prstGeom prst="roundRect">
            <a:avLst>
              <a:gd name="adj" fmla="val 6005"/>
            </a:avLst>
          </a:prstGeom>
          <a:solidFill>
            <a:srgbClr val="FFFFFF"/>
          </a:solidFill>
          <a:ln w="30480">
            <a:solidFill>
              <a:srgbClr val="D8D4D4"/>
            </a:solidFill>
            <a:prstDash val="solid"/>
          </a:ln>
        </p:spPr>
      </p:sp>
      <p:sp>
        <p:nvSpPr>
          <p:cNvPr id="16" name="Shape 14"/>
          <p:cNvSpPr/>
          <p:nvPr/>
        </p:nvSpPr>
        <p:spPr>
          <a:xfrm>
            <a:off x="8044716" y="1788419"/>
            <a:ext cx="101600" cy="2030413"/>
          </a:xfrm>
          <a:prstGeom prst="roundRect">
            <a:avLst>
              <a:gd name="adj" fmla="val 78139"/>
            </a:avLst>
          </a:prstGeom>
          <a:solidFill>
            <a:srgbClr val="9B0D0D"/>
          </a:solidFill>
          <a:ln/>
        </p:spPr>
      </p:sp>
      <p:sp>
        <p:nvSpPr>
          <p:cNvPr id="17" name="Text 15"/>
          <p:cNvSpPr/>
          <p:nvPr/>
        </p:nvSpPr>
        <p:spPr>
          <a:xfrm>
            <a:off x="8455994" y="2446805"/>
            <a:ext cx="2835275" cy="354409"/>
          </a:xfrm>
          <a:prstGeom prst="rect">
            <a:avLst/>
          </a:prstGeom>
          <a:noFill/>
          <a:ln/>
        </p:spPr>
        <p:txBody>
          <a:bodyPr wrap="none" lIns="0" tIns="0" rIns="0" bIns="0" rtlCol="0" anchor="t"/>
          <a:lstStyle/>
          <a:p>
            <a:pPr algn="ctr">
              <a:lnSpc>
                <a:spcPts val="2750"/>
              </a:lnSpc>
            </a:pPr>
            <a:r>
              <a:rPr lang="en-US" sz="2500" b="1" dirty="0" err="1">
                <a:solidFill>
                  <a:srgbClr val="000000"/>
                </a:solidFill>
                <a:latin typeface="Montserrat" panose="00000500000000000000" pitchFamily="2" charset="0"/>
                <a:ea typeface="Montserrat Black" pitchFamily="34" charset="-122"/>
                <a:cs typeface="Montserrat Black" pitchFamily="34" charset="-120"/>
              </a:rPr>
              <a:t>Đồ</a:t>
            </a:r>
            <a:r>
              <a:rPr lang="en-US" sz="2500" b="1" dirty="0">
                <a:solidFill>
                  <a:srgbClr val="000000"/>
                </a:solidFill>
                <a:latin typeface="Montserrat" panose="00000500000000000000" pitchFamily="2" charset="0"/>
                <a:ea typeface="Montserrat Black" pitchFamily="34" charset="-122"/>
                <a:cs typeface="Montserrat Black" pitchFamily="34" charset="-120"/>
              </a:rPr>
              <a:t> </a:t>
            </a:r>
            <a:r>
              <a:rPr lang="en-US" sz="2500" b="1" dirty="0" err="1">
                <a:solidFill>
                  <a:srgbClr val="000000"/>
                </a:solidFill>
                <a:latin typeface="Montserrat" panose="00000500000000000000" pitchFamily="2" charset="0"/>
                <a:ea typeface="Montserrat Black" pitchFamily="34" charset="-122"/>
                <a:cs typeface="Montserrat Black" pitchFamily="34" charset="-120"/>
              </a:rPr>
              <a:t>họa</a:t>
            </a:r>
            <a:r>
              <a:rPr lang="en-US" sz="2500" b="1" dirty="0">
                <a:solidFill>
                  <a:srgbClr val="000000"/>
                </a:solidFill>
                <a:latin typeface="Montserrat" panose="00000500000000000000" pitchFamily="2" charset="0"/>
                <a:ea typeface="Montserrat Black" pitchFamily="34" charset="-122"/>
                <a:cs typeface="Montserrat Black" pitchFamily="34" charset="-120"/>
              </a:rPr>
              <a:t> 2D &amp; 3D</a:t>
            </a:r>
            <a:endParaRPr lang="en-US" sz="2500" dirty="0">
              <a:latin typeface="Montserrat" panose="00000500000000000000" pitchFamily="2" charset="0"/>
            </a:endParaRPr>
          </a:p>
        </p:txBody>
      </p:sp>
      <p:sp>
        <p:nvSpPr>
          <p:cNvPr id="19" name="Shape 17"/>
          <p:cNvSpPr/>
          <p:nvPr/>
        </p:nvSpPr>
        <p:spPr>
          <a:xfrm>
            <a:off x="2286000" y="4114800"/>
            <a:ext cx="3496965" cy="2030413"/>
          </a:xfrm>
          <a:prstGeom prst="roundRect">
            <a:avLst>
              <a:gd name="adj" fmla="val 6005"/>
            </a:avLst>
          </a:prstGeom>
          <a:solidFill>
            <a:srgbClr val="FFFFFF"/>
          </a:solidFill>
          <a:ln w="30480">
            <a:solidFill>
              <a:srgbClr val="D8D4D4"/>
            </a:solidFill>
            <a:prstDash val="solid"/>
          </a:ln>
        </p:spPr>
      </p:sp>
      <p:sp>
        <p:nvSpPr>
          <p:cNvPr id="20" name="Shape 18"/>
          <p:cNvSpPr/>
          <p:nvPr/>
        </p:nvSpPr>
        <p:spPr>
          <a:xfrm>
            <a:off x="2260599" y="4114800"/>
            <a:ext cx="101600" cy="2030413"/>
          </a:xfrm>
          <a:prstGeom prst="roundRect">
            <a:avLst>
              <a:gd name="adj" fmla="val 78139"/>
            </a:avLst>
          </a:prstGeom>
          <a:solidFill>
            <a:srgbClr val="9B0D0D"/>
          </a:solidFill>
          <a:ln/>
        </p:spPr>
      </p:sp>
      <p:sp>
        <p:nvSpPr>
          <p:cNvPr id="21" name="Text 19"/>
          <p:cNvSpPr/>
          <p:nvPr/>
        </p:nvSpPr>
        <p:spPr>
          <a:xfrm>
            <a:off x="2643434" y="4775597"/>
            <a:ext cx="2858294" cy="354409"/>
          </a:xfrm>
          <a:prstGeom prst="rect">
            <a:avLst/>
          </a:prstGeom>
          <a:noFill/>
          <a:ln/>
        </p:spPr>
        <p:txBody>
          <a:bodyPr wrap="none" lIns="0" tIns="0" rIns="0" bIns="0" rtlCol="0" anchor="t"/>
          <a:lstStyle/>
          <a:p>
            <a:pPr algn="ctr">
              <a:lnSpc>
                <a:spcPts val="2750"/>
              </a:lnSpc>
            </a:pPr>
            <a:r>
              <a:rPr lang="en-US" sz="2208" b="1" dirty="0" err="1">
                <a:solidFill>
                  <a:srgbClr val="000000"/>
                </a:solidFill>
                <a:latin typeface="Montserrat" panose="00000500000000000000" pitchFamily="2" charset="0"/>
                <a:ea typeface="Montserrat Black" pitchFamily="34" charset="-122"/>
                <a:cs typeface="Montserrat Black" pitchFamily="34" charset="-120"/>
              </a:rPr>
              <a:t>Hình</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học</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cơ</a:t>
            </a:r>
            <a:r>
              <a:rPr lang="en-US" sz="2208" b="1" dirty="0">
                <a:solidFill>
                  <a:srgbClr val="000000"/>
                </a:solidFill>
                <a:latin typeface="Montserrat" panose="00000500000000000000" pitchFamily="2" charset="0"/>
                <a:ea typeface="Montserrat Black" pitchFamily="34" charset="-122"/>
                <a:cs typeface="Montserrat Black" pitchFamily="34" charset="-120"/>
              </a:rPr>
              <a:t> </a:t>
            </a:r>
            <a:r>
              <a:rPr lang="en-US" sz="2208" b="1" dirty="0" err="1">
                <a:solidFill>
                  <a:srgbClr val="000000"/>
                </a:solidFill>
                <a:latin typeface="Montserrat" panose="00000500000000000000" pitchFamily="2" charset="0"/>
                <a:ea typeface="Montserrat Black" pitchFamily="34" charset="-122"/>
                <a:cs typeface="Montserrat Black" pitchFamily="34" charset="-120"/>
              </a:rPr>
              <a:t>bản</a:t>
            </a:r>
            <a:endParaRPr lang="en-US" sz="2208" dirty="0">
              <a:latin typeface="Montserrat"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EF828-7497-A1CB-D31D-837CD7D74BCF}"/>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5B90AC7B-884E-1990-DEF9-63722CCF5E5A}"/>
              </a:ext>
            </a:extLst>
          </p:cNvPr>
          <p:cNvSpPr/>
          <p:nvPr/>
        </p:nvSpPr>
        <p:spPr>
          <a:xfrm>
            <a:off x="388345" y="663461"/>
            <a:ext cx="11575052" cy="472480"/>
          </a:xfrm>
          <a:prstGeom prst="rect">
            <a:avLst/>
          </a:prstGeom>
          <a:noFill/>
          <a:ln/>
        </p:spPr>
        <p:txBody>
          <a:bodyPr wrap="none" lIns="0" tIns="0" rIns="0" bIns="0" rtlCol="0" anchor="t"/>
          <a:lstStyle/>
          <a:p>
            <a:pPr defTabSz="761970">
              <a:lnSpc>
                <a:spcPts val="3708"/>
              </a:lnSpc>
            </a:pPr>
            <a:r>
              <a:rPr lang="en-US" sz="3000" b="1" dirty="0">
                <a:solidFill>
                  <a:srgbClr val="1F497D"/>
                </a:solidFill>
                <a:latin typeface="Montserrat" panose="00000500000000000000" pitchFamily="2" charset="0"/>
                <a:ea typeface="Montserrat Black" pitchFamily="34" charset="-122"/>
                <a:cs typeface="Montserrat Black" pitchFamily="34" charset="-120"/>
              </a:rPr>
              <a:t>HDR - High Dynamic Range</a:t>
            </a:r>
            <a:endParaRPr lang="en-US" sz="30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1C6FEEA0-6A21-C6DC-09B5-210DBF2DC0D5}"/>
              </a:ext>
            </a:extLst>
          </p:cNvPr>
          <p:cNvSpPr/>
          <p:nvPr/>
        </p:nvSpPr>
        <p:spPr>
          <a:xfrm>
            <a:off x="388345" y="1261042"/>
            <a:ext cx="4953000" cy="472481"/>
          </a:xfrm>
          <a:prstGeom prst="rect">
            <a:avLst/>
          </a:prstGeom>
          <a:noFill/>
          <a:ln/>
        </p:spPr>
        <p:txBody>
          <a:bodyPr wrap="square" lIns="0" tIns="0" rIns="0" bIns="0" rtlCol="0" anchor="t"/>
          <a:lstStyle/>
          <a:p>
            <a:pPr algn="just" defTabSz="761970">
              <a:lnSpc>
                <a:spcPct val="150000"/>
              </a:lnSpc>
            </a:pPr>
            <a:r>
              <a:rPr lang="en-US" sz="2200" b="1" dirty="0">
                <a:solidFill>
                  <a:srgbClr val="000000"/>
                </a:solidFill>
                <a:latin typeface="Montserrat" panose="00000500000000000000" pitchFamily="2" charset="0"/>
                <a:ea typeface="Roboto Medium" pitchFamily="34" charset="-122"/>
                <a:cs typeface="Roboto Medium" pitchFamily="34" charset="-120"/>
              </a:rPr>
              <a:t>HDR </a:t>
            </a:r>
            <a:r>
              <a:rPr lang="vi-VN" sz="2200" b="1" dirty="0">
                <a:solidFill>
                  <a:srgbClr val="000000"/>
                </a:solidFill>
                <a:latin typeface="Montserrat" panose="00000500000000000000" pitchFamily="2" charset="0"/>
                <a:ea typeface="Roboto Medium" pitchFamily="34" charset="-122"/>
                <a:cs typeface="Roboto Medium" pitchFamily="34" charset="-120"/>
              </a:rPr>
              <a:t>ra đời để:</a:t>
            </a:r>
          </a:p>
          <a:p>
            <a:pPr algn="just" defTabSz="761970">
              <a:lnSpc>
                <a:spcPct val="150000"/>
              </a:lnSpc>
            </a:pPr>
            <a:r>
              <a:rPr lang="vi-VN" sz="2200" b="1" dirty="0">
                <a:solidFill>
                  <a:srgbClr val="000000"/>
                </a:solidFill>
                <a:latin typeface="Montserrat" panose="00000500000000000000" pitchFamily="2" charset="0"/>
                <a:ea typeface="Roboto Medium" pitchFamily="34" charset="-122"/>
                <a:cs typeface="Roboto Medium" pitchFamily="34" charset="-120"/>
              </a:rPr>
              <a:t> </a:t>
            </a:r>
          </a:p>
        </p:txBody>
      </p:sp>
      <p:sp>
        <p:nvSpPr>
          <p:cNvPr id="2" name="AutoShape 2" descr="Convert RGB Color Code into HEX Code - DEV Community">
            <a:extLst>
              <a:ext uri="{FF2B5EF4-FFF2-40B4-BE49-F238E27FC236}">
                <a16:creationId xmlns:a16="http://schemas.microsoft.com/office/drawing/2014/main" id="{D7BE37B7-2F80-6F7D-7F7A-3A82C43D381A}"/>
              </a:ext>
            </a:extLst>
          </p:cNvPr>
          <p:cNvSpPr>
            <a:spLocks noChangeAspect="1" noChangeArrowheads="1"/>
          </p:cNvSpPr>
          <p:nvPr/>
        </p:nvSpPr>
        <p:spPr bwMode="auto">
          <a:xfrm>
            <a:off x="5943600" y="3276600"/>
            <a:ext cx="10668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 8">
            <a:extLst>
              <a:ext uri="{FF2B5EF4-FFF2-40B4-BE49-F238E27FC236}">
                <a16:creationId xmlns:a16="http://schemas.microsoft.com/office/drawing/2014/main" id="{A0CC47FA-3C0C-E60F-A1E4-A1626889C54E}"/>
              </a:ext>
            </a:extLst>
          </p:cNvPr>
          <p:cNvSpPr/>
          <p:nvPr/>
        </p:nvSpPr>
        <p:spPr>
          <a:xfrm>
            <a:off x="392017" y="1989519"/>
            <a:ext cx="5239642" cy="948823"/>
          </a:xfrm>
          <a:prstGeom prst="rect">
            <a:avLst/>
          </a:prstGeom>
          <a:noFill/>
          <a:ln/>
        </p:spPr>
        <p:txBody>
          <a:bodyPr wrap="square" lIns="0" tIns="0" rIns="0" bIns="0" rtlCol="0" anchor="t"/>
          <a:lstStyle/>
          <a:p>
            <a:pPr marL="342900" indent="-342900" algn="just" defTabSz="761970">
              <a:lnSpc>
                <a:spcPct val="150000"/>
              </a:lnSpc>
              <a:buFont typeface="Arial" panose="020B0604020202020204" pitchFamily="34" charset="0"/>
              <a:buChar char="•"/>
            </a:pPr>
            <a:r>
              <a:rPr lang="vi-VN" sz="1900" dirty="0">
                <a:solidFill>
                  <a:srgbClr val="000000"/>
                </a:solidFill>
                <a:latin typeface="Montserrat" panose="00000500000000000000" pitchFamily="2" charset="0"/>
                <a:ea typeface="Roboto Medium" pitchFamily="34" charset="-122"/>
                <a:cs typeface="Roboto Medium" pitchFamily="34" charset="-120"/>
              </a:rPr>
              <a:t>Mô phỏng ánh sáng gần với thực tế hơn</a:t>
            </a:r>
          </a:p>
          <a:p>
            <a:pPr marL="342900" indent="-342900" algn="just" defTabSz="761970">
              <a:lnSpc>
                <a:spcPct val="150000"/>
              </a:lnSpc>
              <a:buFont typeface="Arial" panose="020B0604020202020204" pitchFamily="34" charset="0"/>
              <a:buChar char="•"/>
            </a:pPr>
            <a:r>
              <a:rPr lang="vi-VN" sz="1900" dirty="0">
                <a:solidFill>
                  <a:srgbClr val="000000"/>
                </a:solidFill>
                <a:latin typeface="Montserrat" panose="00000500000000000000" pitchFamily="2" charset="0"/>
                <a:ea typeface="Roboto Medium" pitchFamily="34" charset="-122"/>
                <a:cs typeface="Roboto Medium" pitchFamily="34" charset="-120"/>
              </a:rPr>
              <a:t>Lưu trữ giá trị màu lớn hơn 1.0</a:t>
            </a:r>
          </a:p>
        </p:txBody>
      </p:sp>
      <p:sp>
        <p:nvSpPr>
          <p:cNvPr id="8" name="Text 8">
            <a:extLst>
              <a:ext uri="{FF2B5EF4-FFF2-40B4-BE49-F238E27FC236}">
                <a16:creationId xmlns:a16="http://schemas.microsoft.com/office/drawing/2014/main" id="{9E53F7F4-687B-823F-3B96-7DC08BD60BE0}"/>
              </a:ext>
            </a:extLst>
          </p:cNvPr>
          <p:cNvSpPr/>
          <p:nvPr/>
        </p:nvSpPr>
        <p:spPr>
          <a:xfrm>
            <a:off x="6388151" y="1261042"/>
            <a:ext cx="4953000" cy="472481"/>
          </a:xfrm>
          <a:prstGeom prst="rect">
            <a:avLst/>
          </a:prstGeom>
          <a:noFill/>
          <a:ln/>
        </p:spPr>
        <p:txBody>
          <a:bodyPr wrap="square" lIns="0" tIns="0" rIns="0" bIns="0" rtlCol="0" anchor="t"/>
          <a:lstStyle/>
          <a:p>
            <a:pPr algn="just" defTabSz="761970">
              <a:lnSpc>
                <a:spcPct val="150000"/>
              </a:lnSpc>
            </a:pPr>
            <a:r>
              <a:rPr lang="en-US" sz="2200" b="1" dirty="0">
                <a:solidFill>
                  <a:srgbClr val="000000"/>
                </a:solidFill>
                <a:latin typeface="Montserrat" panose="00000500000000000000" pitchFamily="2" charset="0"/>
                <a:ea typeface="Roboto Medium" pitchFamily="34" charset="-122"/>
                <a:cs typeface="Roboto Medium" pitchFamily="34" charset="-120"/>
              </a:rPr>
              <a:t>Trong HDR</a:t>
            </a:r>
            <a:endParaRPr lang="vi-VN" sz="2200" b="1" dirty="0">
              <a:solidFill>
                <a:srgbClr val="000000"/>
              </a:solidFill>
              <a:latin typeface="Montserrat" panose="00000500000000000000" pitchFamily="2" charset="0"/>
              <a:ea typeface="Roboto Medium" pitchFamily="34" charset="-122"/>
              <a:cs typeface="Roboto Medium" pitchFamily="34" charset="-120"/>
            </a:endParaRPr>
          </a:p>
        </p:txBody>
      </p:sp>
      <p:sp>
        <p:nvSpPr>
          <p:cNvPr id="10" name="Text 8">
            <a:extLst>
              <a:ext uri="{FF2B5EF4-FFF2-40B4-BE49-F238E27FC236}">
                <a16:creationId xmlns:a16="http://schemas.microsoft.com/office/drawing/2014/main" id="{E6A65CCE-7C44-EE06-0812-8A73E18B7C12}"/>
              </a:ext>
            </a:extLst>
          </p:cNvPr>
          <p:cNvSpPr/>
          <p:nvPr/>
        </p:nvSpPr>
        <p:spPr>
          <a:xfrm>
            <a:off x="6375296" y="1989519"/>
            <a:ext cx="5588101" cy="1066800"/>
          </a:xfrm>
          <a:prstGeom prst="rect">
            <a:avLst/>
          </a:prstGeom>
          <a:noFill/>
          <a:ln/>
        </p:spPr>
        <p:txBody>
          <a:bodyPr wrap="square" lIns="0" tIns="0" rIns="0" bIns="0" rtlCol="0" anchor="t"/>
          <a:lstStyle/>
          <a:p>
            <a:pPr marL="342900" indent="-342900" algn="just" defTabSz="761970">
              <a:lnSpc>
                <a:spcPct val="150000"/>
              </a:lnSpc>
              <a:buFont typeface="Arial" panose="020B0604020202020204" pitchFamily="34" charset="0"/>
              <a:buChar char="•"/>
            </a:pPr>
            <a:r>
              <a:rPr lang="vi-VN" sz="1900" dirty="0">
                <a:solidFill>
                  <a:srgbClr val="000000"/>
                </a:solidFill>
                <a:latin typeface="Montserrat" panose="00000500000000000000" pitchFamily="2" charset="0"/>
                <a:ea typeface="Roboto Medium" pitchFamily="34" charset="-122"/>
                <a:cs typeface="Roboto Medium" pitchFamily="34" charset="-120"/>
              </a:rPr>
              <a:t>Màu không còn bị giới hạn 0–255</a:t>
            </a:r>
            <a:endParaRPr lang="en-US" sz="1900" dirty="0">
              <a:solidFill>
                <a:srgbClr val="000000"/>
              </a:solidFill>
              <a:latin typeface="Montserrat" panose="00000500000000000000" pitchFamily="2" charset="0"/>
              <a:ea typeface="Roboto Medium" pitchFamily="34" charset="-122"/>
              <a:cs typeface="Roboto Medium" pitchFamily="34" charset="-120"/>
            </a:endParaRPr>
          </a:p>
          <a:p>
            <a:pPr marL="342900" indent="-342900" algn="just" defTabSz="761970">
              <a:lnSpc>
                <a:spcPct val="150000"/>
              </a:lnSpc>
              <a:buFont typeface="Arial" panose="020B0604020202020204" pitchFamily="34" charset="0"/>
              <a:buChar char="•"/>
            </a:pPr>
            <a:r>
              <a:rPr lang="vi-VN" sz="1900" dirty="0">
                <a:solidFill>
                  <a:srgbClr val="000000"/>
                </a:solidFill>
                <a:latin typeface="Montserrat" panose="00000500000000000000" pitchFamily="2" charset="0"/>
                <a:ea typeface="Roboto Medium" pitchFamily="34" charset="-122"/>
                <a:cs typeface="Roboto Medium" pitchFamily="34" charset="-120"/>
              </a:rPr>
              <a:t>Thường dùng floating-point (số thực)</a:t>
            </a:r>
            <a:endParaRPr lang="vi-VN" sz="1900" b="1" i="1" dirty="0">
              <a:solidFill>
                <a:srgbClr val="000000"/>
              </a:solidFill>
              <a:latin typeface="Montserrat" panose="00000500000000000000" pitchFamily="2" charset="0"/>
              <a:ea typeface="Roboto Medium" pitchFamily="34" charset="-122"/>
              <a:cs typeface="Roboto Medium" pitchFamily="34" charset="-120"/>
            </a:endParaRPr>
          </a:p>
        </p:txBody>
      </p:sp>
      <p:cxnSp>
        <p:nvCxnSpPr>
          <p:cNvPr id="15" name="Straight Connector 14">
            <a:extLst>
              <a:ext uri="{FF2B5EF4-FFF2-40B4-BE49-F238E27FC236}">
                <a16:creationId xmlns:a16="http://schemas.microsoft.com/office/drawing/2014/main" id="{2FD7CA69-A6D5-5F22-D0C1-B29CC233FBCF}"/>
              </a:ext>
            </a:extLst>
          </p:cNvPr>
          <p:cNvCxnSpPr>
            <a:cxnSpLocks/>
          </p:cNvCxnSpPr>
          <p:nvPr/>
        </p:nvCxnSpPr>
        <p:spPr>
          <a:xfrm>
            <a:off x="388345" y="1870576"/>
            <a:ext cx="5232297"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F9905B70-CD53-3A81-2305-488E9062C519}"/>
              </a:ext>
            </a:extLst>
          </p:cNvPr>
          <p:cNvCxnSpPr>
            <a:cxnSpLocks/>
          </p:cNvCxnSpPr>
          <p:nvPr/>
        </p:nvCxnSpPr>
        <p:spPr>
          <a:xfrm>
            <a:off x="6248502" y="1861520"/>
            <a:ext cx="5232297" cy="0"/>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79C2A253-D366-58B8-B8B1-3FC3C0242F6B}"/>
              </a:ext>
            </a:extLst>
          </p:cNvPr>
          <p:cNvSpPr txBox="1"/>
          <p:nvPr/>
        </p:nvSpPr>
        <p:spPr>
          <a:xfrm>
            <a:off x="6375296" y="3904958"/>
            <a:ext cx="5936153" cy="1292020"/>
          </a:xfrm>
          <a:prstGeom prst="rect">
            <a:avLst/>
          </a:prstGeom>
          <a:noFill/>
        </p:spPr>
        <p:txBody>
          <a:bodyPr wrap="square">
            <a:spAutoFit/>
          </a:bodyPr>
          <a:lstStyle/>
          <a:p>
            <a:pPr algn="just" defTabSz="761970">
              <a:lnSpc>
                <a:spcPct val="150000"/>
              </a:lnSpc>
            </a:pPr>
            <a:r>
              <a:rPr lang="vi-VN" b="1" dirty="0">
                <a:solidFill>
                  <a:srgbClr val="000000"/>
                </a:solidFill>
                <a:latin typeface="Montserrat" panose="00000500000000000000" pitchFamily="2" charset="0"/>
                <a:ea typeface="Roboto Medium" pitchFamily="34" charset="-122"/>
                <a:cs typeface="Roboto Medium" pitchFamily="34" charset="-120"/>
              </a:rPr>
              <a:t>Ví dụ:</a:t>
            </a:r>
          </a:p>
          <a:p>
            <a:pPr marL="285750" indent="-285750" algn="just" defTabSz="761970">
              <a:lnSpc>
                <a:spcPct val="150000"/>
              </a:lnSpc>
              <a:buFont typeface="Arial" panose="020B0604020202020204" pitchFamily="34" charset="0"/>
              <a:buChar char="•"/>
            </a:pPr>
            <a:r>
              <a:rPr lang="vi-VN" dirty="0">
                <a:solidFill>
                  <a:srgbClr val="000000"/>
                </a:solidFill>
                <a:latin typeface="Montserrat" panose="00000500000000000000" pitchFamily="2" charset="0"/>
                <a:ea typeface="Roboto Medium" pitchFamily="34" charset="-122"/>
                <a:cs typeface="Roboto Medium" pitchFamily="34" charset="-120"/>
              </a:rPr>
              <a:t>Ánh sáng mặt trời có thể có giá trị:</a:t>
            </a:r>
            <a:r>
              <a:rPr lang="en-US" dirty="0">
                <a:solidFill>
                  <a:srgbClr val="000000"/>
                </a:solidFill>
                <a:latin typeface="Montserrat" panose="00000500000000000000" pitchFamily="2" charset="0"/>
                <a:ea typeface="Roboto Medium" pitchFamily="34" charset="-122"/>
                <a:cs typeface="Roboto Medium" pitchFamily="34" charset="-120"/>
              </a:rPr>
              <a:t> </a:t>
            </a:r>
            <a:r>
              <a:rPr lang="vi-VN" dirty="0">
                <a:solidFill>
                  <a:srgbClr val="000000"/>
                </a:solidFill>
                <a:latin typeface="Montserrat" panose="00000500000000000000" pitchFamily="2" charset="0"/>
                <a:ea typeface="Roboto Medium" pitchFamily="34" charset="-122"/>
                <a:cs typeface="Roboto Medium" pitchFamily="34" charset="-120"/>
              </a:rPr>
              <a:t>(5.0, 4.8, 4.6)</a:t>
            </a:r>
          </a:p>
          <a:p>
            <a:pPr marL="285750" indent="-285750" algn="just" defTabSz="761970">
              <a:lnSpc>
                <a:spcPct val="150000"/>
              </a:lnSpc>
              <a:buFont typeface="Arial" panose="020B0604020202020204" pitchFamily="34" charset="0"/>
              <a:buChar char="•"/>
            </a:pPr>
            <a:r>
              <a:rPr lang="vi-VN" dirty="0">
                <a:solidFill>
                  <a:srgbClr val="000000"/>
                </a:solidFill>
                <a:latin typeface="Montserrat" panose="00000500000000000000" pitchFamily="2" charset="0"/>
                <a:ea typeface="Roboto Medium" pitchFamily="34" charset="-122"/>
                <a:cs typeface="Roboto Medium" pitchFamily="34" charset="-120"/>
              </a:rPr>
              <a:t>Đèn yếu:</a:t>
            </a:r>
            <a:r>
              <a:rPr lang="en-US" dirty="0">
                <a:solidFill>
                  <a:srgbClr val="000000"/>
                </a:solidFill>
                <a:latin typeface="Montserrat" panose="00000500000000000000" pitchFamily="2" charset="0"/>
                <a:ea typeface="Roboto Medium" pitchFamily="34" charset="-122"/>
                <a:cs typeface="Roboto Medium" pitchFamily="34" charset="-120"/>
              </a:rPr>
              <a:t> </a:t>
            </a:r>
            <a:r>
              <a:rPr lang="vi-VN" dirty="0">
                <a:solidFill>
                  <a:srgbClr val="000000"/>
                </a:solidFill>
                <a:latin typeface="Montserrat" panose="00000500000000000000" pitchFamily="2" charset="0"/>
                <a:ea typeface="Roboto Medium" pitchFamily="34" charset="-122"/>
                <a:cs typeface="Roboto Medium" pitchFamily="34" charset="-120"/>
              </a:rPr>
              <a:t>(0.2, 0.2, 0.2)</a:t>
            </a:r>
          </a:p>
        </p:txBody>
      </p:sp>
      <p:sp>
        <p:nvSpPr>
          <p:cNvPr id="13" name="TextBox 12">
            <a:extLst>
              <a:ext uri="{FF2B5EF4-FFF2-40B4-BE49-F238E27FC236}">
                <a16:creationId xmlns:a16="http://schemas.microsoft.com/office/drawing/2014/main" id="{1AF76326-656A-EE02-C299-BD681B24D938}"/>
              </a:ext>
            </a:extLst>
          </p:cNvPr>
          <p:cNvSpPr txBox="1"/>
          <p:nvPr/>
        </p:nvSpPr>
        <p:spPr>
          <a:xfrm>
            <a:off x="7721499" y="5394716"/>
            <a:ext cx="3936999" cy="876522"/>
          </a:xfrm>
          <a:prstGeom prst="rect">
            <a:avLst/>
          </a:prstGeom>
          <a:noFill/>
        </p:spPr>
        <p:txBody>
          <a:bodyPr wrap="square">
            <a:spAutoFit/>
          </a:bodyPr>
          <a:lstStyle/>
          <a:p>
            <a:pPr algn="just" defTabSz="761970">
              <a:lnSpc>
                <a:spcPct val="150000"/>
              </a:lnSpc>
            </a:pPr>
            <a:r>
              <a:rPr lang="vi-VN" dirty="0">
                <a:solidFill>
                  <a:srgbClr val="000000"/>
                </a:solidFill>
                <a:latin typeface="Montserrat" panose="00000500000000000000" pitchFamily="2" charset="0"/>
                <a:ea typeface="Roboto Medium" pitchFamily="34" charset="-122"/>
                <a:cs typeface="Roboto Medium" pitchFamily="34" charset="-120"/>
              </a:rPr>
              <a:t>Những giá trị này không thể lưu bằng LDR</a:t>
            </a:r>
          </a:p>
        </p:txBody>
      </p:sp>
      <p:sp>
        <p:nvSpPr>
          <p:cNvPr id="14" name="Arrow: Right 13">
            <a:extLst>
              <a:ext uri="{FF2B5EF4-FFF2-40B4-BE49-F238E27FC236}">
                <a16:creationId xmlns:a16="http://schemas.microsoft.com/office/drawing/2014/main" id="{F7DD468D-3312-E471-7569-1D8D4D5EA239}"/>
              </a:ext>
            </a:extLst>
          </p:cNvPr>
          <p:cNvSpPr/>
          <p:nvPr/>
        </p:nvSpPr>
        <p:spPr>
          <a:xfrm>
            <a:off x="6970005" y="5668376"/>
            <a:ext cx="685800" cy="32920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6146" name="Picture 2" descr="Video HDR là gì? Có gì khác so với video thường? Cách thiết lập thế nào?">
            <a:extLst>
              <a:ext uri="{FF2B5EF4-FFF2-40B4-BE49-F238E27FC236}">
                <a16:creationId xmlns:a16="http://schemas.microsoft.com/office/drawing/2014/main" id="{FBD5272C-D193-84E6-A993-35ECD8B9B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02" y="3735976"/>
            <a:ext cx="571500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441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D726C-5989-DD98-47E4-F24BF88A4BE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13D39DC-BCB7-7258-3D61-D47EB9AAF5BD}"/>
              </a:ext>
            </a:extLst>
          </p:cNvPr>
          <p:cNvPicPr>
            <a:picLocks noChangeAspect="1"/>
          </p:cNvPicPr>
          <p:nvPr/>
        </p:nvPicPr>
        <p:blipFill>
          <a:blip r:embed="rId2"/>
          <a:stretch>
            <a:fillRect/>
          </a:stretch>
        </p:blipFill>
        <p:spPr>
          <a:xfrm>
            <a:off x="862893" y="2553130"/>
            <a:ext cx="10174508" cy="3413878"/>
          </a:xfrm>
          <a:prstGeom prst="rect">
            <a:avLst/>
          </a:prstGeom>
        </p:spPr>
      </p:pic>
      <p:sp>
        <p:nvSpPr>
          <p:cNvPr id="6" name="TextBox 5">
            <a:extLst>
              <a:ext uri="{FF2B5EF4-FFF2-40B4-BE49-F238E27FC236}">
                <a16:creationId xmlns:a16="http://schemas.microsoft.com/office/drawing/2014/main" id="{AD59FAD2-4FEA-6A7B-B1B2-F86022EC6833}"/>
              </a:ext>
            </a:extLst>
          </p:cNvPr>
          <p:cNvSpPr txBox="1"/>
          <p:nvPr/>
        </p:nvSpPr>
        <p:spPr>
          <a:xfrm>
            <a:off x="762000" y="6258580"/>
            <a:ext cx="5791200" cy="523220"/>
          </a:xfrm>
          <a:prstGeom prst="rect">
            <a:avLst/>
          </a:prstGeom>
          <a:noFill/>
        </p:spPr>
        <p:txBody>
          <a:bodyPr wrap="square">
            <a:spAutoFit/>
          </a:bodyPr>
          <a:lstStyle/>
          <a:p>
            <a:r>
              <a:rPr lang="en-US" sz="1400" dirty="0">
                <a:hlinkClick r:id="rId3">
                  <a:extLst>
                    <a:ext uri="{A12FA001-AC4F-418D-AE19-62706E023703}">
                      <ahyp:hlinkClr xmlns:ahyp="http://schemas.microsoft.com/office/drawing/2018/hyperlinkcolor" val="tx"/>
                    </a:ext>
                  </a:extLst>
                </a:hlinkClick>
              </a:rPr>
              <a:t>https://www.researchgate.net/publication/281965036_HDR_Image_Artifact_Copensation</a:t>
            </a:r>
            <a:endParaRPr lang="en-US" sz="1400" dirty="0"/>
          </a:p>
        </p:txBody>
      </p:sp>
      <p:sp>
        <p:nvSpPr>
          <p:cNvPr id="7" name="Text 0">
            <a:extLst>
              <a:ext uri="{FF2B5EF4-FFF2-40B4-BE49-F238E27FC236}">
                <a16:creationId xmlns:a16="http://schemas.microsoft.com/office/drawing/2014/main" id="{D404C977-4ADC-F897-ED72-32743419FD9A}"/>
              </a:ext>
            </a:extLst>
          </p:cNvPr>
          <p:cNvSpPr/>
          <p:nvPr/>
        </p:nvSpPr>
        <p:spPr>
          <a:xfrm>
            <a:off x="685800" y="826428"/>
            <a:ext cx="5264348"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Low Dynamic Range </a:t>
            </a:r>
            <a:r>
              <a:rPr lang="en-US" sz="2417" b="1" dirty="0" err="1">
                <a:solidFill>
                  <a:srgbClr val="1F497D"/>
                </a:solidFill>
                <a:latin typeface="Montserrat Black" pitchFamily="34" charset="0"/>
                <a:ea typeface="Montserrat Black" pitchFamily="34" charset="-122"/>
                <a:cs typeface="Montserrat Black" pitchFamily="34" charset="-120"/>
              </a:rPr>
              <a:t>và</a:t>
            </a:r>
            <a:r>
              <a:rPr lang="en-US" sz="2417" b="1" dirty="0">
                <a:solidFill>
                  <a:srgbClr val="1F497D"/>
                </a:solidFill>
                <a:latin typeface="Montserrat Black" pitchFamily="34" charset="0"/>
                <a:ea typeface="Montserrat Black" pitchFamily="34" charset="-122"/>
                <a:cs typeface="Montserrat Black" pitchFamily="34" charset="-120"/>
              </a:rPr>
              <a:t> High Dynamic Range </a:t>
            </a:r>
            <a:endParaRPr lang="en-US" sz="2417" dirty="0">
              <a:solidFill>
                <a:prstClr val="black"/>
              </a:solidFill>
              <a:latin typeface="Calibri" panose="020F0502020204030204"/>
            </a:endParaRPr>
          </a:p>
        </p:txBody>
      </p:sp>
      <p:sp>
        <p:nvSpPr>
          <p:cNvPr id="8" name="Text 7">
            <a:extLst>
              <a:ext uri="{FF2B5EF4-FFF2-40B4-BE49-F238E27FC236}">
                <a16:creationId xmlns:a16="http://schemas.microsoft.com/office/drawing/2014/main" id="{C4575041-48D7-6B01-8DE0-E7EA93AB8DC2}"/>
              </a:ext>
            </a:extLst>
          </p:cNvPr>
          <p:cNvSpPr/>
          <p:nvPr/>
        </p:nvSpPr>
        <p:spPr>
          <a:xfrm>
            <a:off x="862894" y="1447800"/>
            <a:ext cx="10174507" cy="1181530"/>
          </a:xfrm>
          <a:prstGeom prst="rect">
            <a:avLst/>
          </a:prstGeom>
          <a:noFill/>
          <a:ln/>
        </p:spPr>
        <p:txBody>
          <a:bodyPr wrap="square" lIns="0" tIns="0" rIns="0" bIns="0" rtlCol="0" anchor="t"/>
          <a:lstStyle/>
          <a:p>
            <a:pPr marL="342900" indent="-342900" defTabSz="761970">
              <a:lnSpc>
                <a:spcPct val="150000"/>
              </a:lnSpc>
              <a:buSzPct val="100000"/>
              <a:buFont typeface="Arial" panose="020B0604020202020204" pitchFamily="34" charset="0"/>
              <a:buChar char="•"/>
            </a:pPr>
            <a:r>
              <a:rPr lang="en-US" sz="2000" dirty="0" err="1">
                <a:solidFill>
                  <a:srgbClr val="000000"/>
                </a:solidFill>
                <a:latin typeface="Roboto Medium" pitchFamily="34" charset="0"/>
                <a:ea typeface="Roboto Medium" pitchFamily="34" charset="-122"/>
                <a:cs typeface="Roboto Medium" pitchFamily="34" charset="-120"/>
              </a:rPr>
              <a:t>Dải</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màu</a:t>
            </a:r>
            <a:r>
              <a:rPr lang="en-US" sz="2000" dirty="0">
                <a:solidFill>
                  <a:srgbClr val="000000"/>
                </a:solidFill>
                <a:latin typeface="Roboto Medium" pitchFamily="34" charset="0"/>
                <a:ea typeface="Roboto Medium" pitchFamily="34" charset="-122"/>
                <a:cs typeface="Roboto Medium" pitchFamily="34" charset="-120"/>
              </a:rPr>
              <a:t> HDR </a:t>
            </a:r>
            <a:r>
              <a:rPr lang="en-US" sz="2000" dirty="0" err="1">
                <a:solidFill>
                  <a:srgbClr val="000000"/>
                </a:solidFill>
                <a:latin typeface="Roboto Medium" pitchFamily="34" charset="0"/>
                <a:ea typeface="Roboto Medium" pitchFamily="34" charset="-122"/>
                <a:cs typeface="Roboto Medium" pitchFamily="34" charset="-120"/>
              </a:rPr>
              <a:t>cho</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phép</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thể</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hiện</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tốt</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độ</a:t>
            </a:r>
            <a:r>
              <a:rPr lang="en-US" sz="2000" dirty="0">
                <a:solidFill>
                  <a:srgbClr val="000000"/>
                </a:solidFill>
                <a:latin typeface="Roboto Medium" pitchFamily="34" charset="0"/>
                <a:ea typeface="Roboto Medium" pitchFamily="34" charset="-122"/>
                <a:cs typeface="Roboto Medium" pitchFamily="34" charset="-120"/>
              </a:rPr>
              <a:t> chi </a:t>
            </a:r>
            <a:r>
              <a:rPr lang="en-US" sz="2000" dirty="0" err="1">
                <a:solidFill>
                  <a:srgbClr val="000000"/>
                </a:solidFill>
                <a:latin typeface="Roboto Medium" pitchFamily="34" charset="0"/>
                <a:ea typeface="Roboto Medium" pitchFamily="34" charset="-122"/>
                <a:cs typeface="Roboto Medium" pitchFamily="34" charset="-120"/>
              </a:rPr>
              <a:t>tiết</a:t>
            </a:r>
            <a:r>
              <a:rPr lang="en-US" sz="2000" dirty="0">
                <a:solidFill>
                  <a:srgbClr val="000000"/>
                </a:solidFill>
                <a:latin typeface="Roboto Medium" pitchFamily="34" charset="0"/>
                <a:ea typeface="Roboto Medium" pitchFamily="34" charset="-122"/>
                <a:cs typeface="Roboto Medium" pitchFamily="34" charset="-120"/>
              </a:rPr>
              <a:t> ở </a:t>
            </a:r>
            <a:r>
              <a:rPr lang="en-US" sz="2000" dirty="0" err="1">
                <a:solidFill>
                  <a:srgbClr val="000000"/>
                </a:solidFill>
                <a:latin typeface="Roboto Medium" pitchFamily="34" charset="0"/>
                <a:ea typeface="Roboto Medium" pitchFamily="34" charset="-122"/>
                <a:cs typeface="Roboto Medium" pitchFamily="34" charset="-120"/>
              </a:rPr>
              <a:t>các</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vùng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sáng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và</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vùng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tối</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hơn</a:t>
            </a:r>
            <a:r>
              <a:rPr lang="en-US" sz="2000" dirty="0">
                <a:solidFill>
                  <a:srgbClr val="000000"/>
                </a:solidFill>
                <a:latin typeface="Roboto Medium" pitchFamily="34" charset="0"/>
                <a:ea typeface="Roboto Medium" pitchFamily="34" charset="-122"/>
                <a:cs typeface="Roboto Medium" pitchFamily="34" charset="-120"/>
              </a:rPr>
              <a:t> LDR</a:t>
            </a:r>
          </a:p>
          <a:p>
            <a:pPr marL="342900" indent="-342900" defTabSz="761970">
              <a:lnSpc>
                <a:spcPct val="150000"/>
              </a:lnSpc>
              <a:buSzPct val="100000"/>
              <a:buFont typeface="Arial" panose="020B0604020202020204" pitchFamily="34" charset="0"/>
              <a:buChar char="•"/>
            </a:pPr>
            <a:r>
              <a:rPr lang="en-US" sz="2000" dirty="0" err="1">
                <a:solidFill>
                  <a:srgbClr val="000000"/>
                </a:solidFill>
                <a:latin typeface="Roboto Medium" pitchFamily="34" charset="0"/>
                <a:ea typeface="Roboto Medium" pitchFamily="34" charset="-122"/>
                <a:cs typeface="Roboto Medium" pitchFamily="34" charset="-120"/>
              </a:rPr>
              <a:t>Việc</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xử</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lý</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màu</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sắc</a:t>
            </a:r>
            <a:r>
              <a:rPr lang="en-US" sz="2000" dirty="0">
                <a:solidFill>
                  <a:srgbClr val="000000"/>
                </a:solidFill>
                <a:latin typeface="Roboto Medium" pitchFamily="34" charset="0"/>
                <a:ea typeface="Roboto Medium" pitchFamily="34" charset="-122"/>
                <a:cs typeface="Roboto Medium" pitchFamily="34" charset="-120"/>
              </a:rPr>
              <a:t> HDR </a:t>
            </a:r>
            <a:r>
              <a:rPr lang="en-US" sz="2000" dirty="0" err="1">
                <a:solidFill>
                  <a:srgbClr val="000000"/>
                </a:solidFill>
                <a:latin typeface="Roboto Medium" pitchFamily="34" charset="0"/>
                <a:ea typeface="Roboto Medium" pitchFamily="34" charset="-122"/>
                <a:cs typeface="Roboto Medium" pitchFamily="34" charset="-120"/>
              </a:rPr>
              <a:t>cũng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tăng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áp</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lực</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lên</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hệ</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thống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máy</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tính</a:t>
            </a:r>
            <a:endParaRPr lang="en-US" sz="2000" dirty="0">
              <a:solidFill>
                <a:prstClr val="black"/>
              </a:solidFill>
              <a:latin typeface="Calibri" panose="020F0502020204030204"/>
            </a:endParaRPr>
          </a:p>
        </p:txBody>
      </p:sp>
    </p:spTree>
    <p:extLst>
      <p:ext uri="{BB962C8B-B14F-4D97-AF65-F5344CB8AC3E}">
        <p14:creationId xmlns:p14="http://schemas.microsoft.com/office/powerpoint/2010/main" val="27301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ructure of 3D Triangle Mesh. | Download Scientific Diagram">
            <a:extLst>
              <a:ext uri="{FF2B5EF4-FFF2-40B4-BE49-F238E27FC236}">
                <a16:creationId xmlns:a16="http://schemas.microsoft.com/office/drawing/2014/main" id="{26C37C13-F7B2-97BC-4C52-B2C0B9850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782" y="1415562"/>
            <a:ext cx="8688731" cy="3117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0">
            <a:extLst>
              <a:ext uri="{FF2B5EF4-FFF2-40B4-BE49-F238E27FC236}">
                <a16:creationId xmlns:a16="http://schemas.microsoft.com/office/drawing/2014/main" id="{993BFF75-7D0D-BD66-73E7-BB102BA1B416}"/>
              </a:ext>
            </a:extLst>
          </p:cNvPr>
          <p:cNvSpPr/>
          <p:nvPr/>
        </p:nvSpPr>
        <p:spPr>
          <a:xfrm>
            <a:off x="685800" y="826428"/>
            <a:ext cx="5264348" cy="383977"/>
          </a:xfrm>
          <a:prstGeom prst="rect">
            <a:avLst/>
          </a:prstGeom>
          <a:noFill/>
          <a:ln/>
        </p:spPr>
        <p:txBody>
          <a:bodyPr wrap="none" lIns="0" tIns="0" rIns="0" bIns="0" rtlCol="0" anchor="t"/>
          <a:lstStyle/>
          <a:p>
            <a:pPr defTabSz="761970">
              <a:lnSpc>
                <a:spcPts val="3000"/>
              </a:lnSpc>
            </a:pPr>
            <a:r>
              <a:rPr lang="en-US" sz="2417" b="1" dirty="0">
                <a:solidFill>
                  <a:srgbClr val="1F497D"/>
                </a:solidFill>
                <a:latin typeface="Montserrat Black" pitchFamily="34" charset="0"/>
                <a:ea typeface="Montserrat Black" pitchFamily="34" charset="-122"/>
                <a:cs typeface="Montserrat Black" pitchFamily="34" charset="-120"/>
              </a:rPr>
              <a:t>Model 3D</a:t>
            </a:r>
            <a:endParaRPr lang="en-US" sz="2417" dirty="0">
              <a:solidFill>
                <a:prstClr val="black"/>
              </a:solidFill>
              <a:latin typeface="Calibri" panose="020F0502020204030204"/>
            </a:endParaRPr>
          </a:p>
        </p:txBody>
      </p:sp>
      <p:sp>
        <p:nvSpPr>
          <p:cNvPr id="7" name="Shape 22">
            <a:extLst>
              <a:ext uri="{FF2B5EF4-FFF2-40B4-BE49-F238E27FC236}">
                <a16:creationId xmlns:a16="http://schemas.microsoft.com/office/drawing/2014/main" id="{FF46D5A1-8791-A0F5-A32B-6625FA9F81AD}"/>
              </a:ext>
            </a:extLst>
          </p:cNvPr>
          <p:cNvSpPr/>
          <p:nvPr/>
        </p:nvSpPr>
        <p:spPr>
          <a:xfrm>
            <a:off x="661492" y="4692600"/>
            <a:ext cx="10869018" cy="1684238"/>
          </a:xfrm>
          <a:prstGeom prst="roundRect">
            <a:avLst>
              <a:gd name="adj" fmla="val 3064"/>
            </a:avLst>
          </a:prstGeom>
          <a:solidFill>
            <a:srgbClr val="F9B8B8"/>
          </a:solidFill>
          <a:ln/>
        </p:spPr>
      </p:sp>
      <p:sp>
        <p:nvSpPr>
          <p:cNvPr id="8" name="Text 23">
            <a:extLst>
              <a:ext uri="{FF2B5EF4-FFF2-40B4-BE49-F238E27FC236}">
                <a16:creationId xmlns:a16="http://schemas.microsoft.com/office/drawing/2014/main" id="{3A1B5BD0-5C98-26D0-2428-B671159C5372}"/>
              </a:ext>
            </a:extLst>
          </p:cNvPr>
          <p:cNvSpPr/>
          <p:nvPr/>
        </p:nvSpPr>
        <p:spPr>
          <a:xfrm>
            <a:off x="1099046" y="4846092"/>
            <a:ext cx="5135067" cy="191988"/>
          </a:xfrm>
          <a:prstGeom prst="rect">
            <a:avLst/>
          </a:prstGeom>
          <a:noFill/>
          <a:ln/>
        </p:spPr>
        <p:txBody>
          <a:bodyPr wrap="none" lIns="0" tIns="0" rIns="0" bIns="0" rtlCol="0" anchor="t"/>
          <a:lstStyle/>
          <a:p>
            <a:pPr defTabSz="761970">
              <a:lnSpc>
                <a:spcPts val="1500"/>
              </a:lnSpc>
            </a:pPr>
            <a:r>
              <a:rPr lang="en-US" sz="2000" b="1" dirty="0">
                <a:solidFill>
                  <a:srgbClr val="000000"/>
                </a:solidFill>
                <a:latin typeface="Montserrat Black" pitchFamily="34" charset="0"/>
                <a:ea typeface="Montserrat Black" pitchFamily="34" charset="-122"/>
                <a:cs typeface="Montserrat Black" pitchFamily="34" charset="-120"/>
              </a:rPr>
              <a:t>❓ Vì sao tam giác được dùng nhiều nhất trong đồ họa game?</a:t>
            </a:r>
            <a:endParaRPr lang="en-US" sz="2000" dirty="0">
              <a:solidFill>
                <a:prstClr val="black"/>
              </a:solidFill>
              <a:latin typeface="Calibri" panose="020F0502020204030204"/>
            </a:endParaRPr>
          </a:p>
        </p:txBody>
      </p:sp>
      <p:sp>
        <p:nvSpPr>
          <p:cNvPr id="9" name="Text 24">
            <a:extLst>
              <a:ext uri="{FF2B5EF4-FFF2-40B4-BE49-F238E27FC236}">
                <a16:creationId xmlns:a16="http://schemas.microsoft.com/office/drawing/2014/main" id="{5312D9AD-21A9-4CB8-82D2-6543E77A367A}"/>
              </a:ext>
            </a:extLst>
          </p:cNvPr>
          <p:cNvSpPr/>
          <p:nvPr/>
        </p:nvSpPr>
        <p:spPr>
          <a:xfrm>
            <a:off x="1099046" y="5160913"/>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Luôn đồng phẳng:</a:t>
            </a:r>
            <a:r>
              <a:rPr lang="en-US" sz="1500" dirty="0">
                <a:solidFill>
                  <a:srgbClr val="000000"/>
                </a:solidFill>
                <a:latin typeface="Roboto Medium" pitchFamily="34" charset="0"/>
                <a:ea typeface="Roboto Medium" pitchFamily="34" charset="-122"/>
                <a:cs typeface="Roboto Medium" pitchFamily="34" charset="-120"/>
              </a:rPr>
              <a:t> Ba điểm luôn tạo thành một mặt phẳng duy nhất, giúp tính toán và render dễ dàng.</a:t>
            </a:r>
            <a:endParaRPr lang="en-US" sz="1500" dirty="0">
              <a:solidFill>
                <a:prstClr val="black"/>
              </a:solidFill>
              <a:latin typeface="Calibri" panose="020F0502020204030204"/>
            </a:endParaRPr>
          </a:p>
        </p:txBody>
      </p:sp>
      <p:sp>
        <p:nvSpPr>
          <p:cNvPr id="10" name="Text 25">
            <a:extLst>
              <a:ext uri="{FF2B5EF4-FFF2-40B4-BE49-F238E27FC236}">
                <a16:creationId xmlns:a16="http://schemas.microsoft.com/office/drawing/2014/main" id="{3F740B0D-467B-A378-38BE-F1301C4DCB89}"/>
              </a:ext>
            </a:extLst>
          </p:cNvPr>
          <p:cNvSpPr/>
          <p:nvPr/>
        </p:nvSpPr>
        <p:spPr>
          <a:xfrm>
            <a:off x="1099046" y="5449540"/>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Dễ nội suy:</a:t>
            </a:r>
            <a:r>
              <a:rPr lang="en-US" sz="1500" dirty="0">
                <a:solidFill>
                  <a:srgbClr val="000000"/>
                </a:solidFill>
                <a:latin typeface="Roboto Medium" pitchFamily="34" charset="0"/>
                <a:ea typeface="Roboto Medium" pitchFamily="34" charset="-122"/>
                <a:cs typeface="Roboto Medium" pitchFamily="34" charset="-120"/>
              </a:rPr>
              <a:t> Đơn giản để tính toán các giá trị màu, ánh sáng, và texture trên bề mặt.</a:t>
            </a:r>
            <a:endParaRPr lang="en-US" sz="1500" dirty="0">
              <a:solidFill>
                <a:prstClr val="black"/>
              </a:solidFill>
              <a:latin typeface="Calibri" panose="020F0502020204030204"/>
            </a:endParaRPr>
          </a:p>
        </p:txBody>
      </p:sp>
      <p:sp>
        <p:nvSpPr>
          <p:cNvPr id="11" name="Text 26">
            <a:extLst>
              <a:ext uri="{FF2B5EF4-FFF2-40B4-BE49-F238E27FC236}">
                <a16:creationId xmlns:a16="http://schemas.microsoft.com/office/drawing/2014/main" id="{7AF31042-432E-3EF3-2602-E8ECB8F0C90C}"/>
              </a:ext>
            </a:extLst>
          </p:cNvPr>
          <p:cNvSpPr/>
          <p:nvPr/>
        </p:nvSpPr>
        <p:spPr>
          <a:xfrm>
            <a:off x="1099046" y="5738168"/>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GPU xử lý nhanh:</a:t>
            </a:r>
            <a:r>
              <a:rPr lang="en-US" sz="1500" dirty="0">
                <a:solidFill>
                  <a:srgbClr val="000000"/>
                </a:solidFill>
                <a:latin typeface="Roboto Medium" pitchFamily="34" charset="0"/>
                <a:ea typeface="Roboto Medium" pitchFamily="34" charset="-122"/>
                <a:cs typeface="Roboto Medium" pitchFamily="34" charset="-120"/>
              </a:rPr>
              <a:t> Các GPU hiện đại được tối ưu hóa để xử lý hàng tỷ tam giác mỗi giây, đảm bảo hiệu suất cao.</a:t>
            </a:r>
            <a:endParaRPr lang="en-US" sz="1500" dirty="0">
              <a:solidFill>
                <a:prstClr val="black"/>
              </a:solidFill>
              <a:latin typeface="Calibri" panose="020F0502020204030204"/>
            </a:endParaRPr>
          </a:p>
        </p:txBody>
      </p:sp>
      <p:sp>
        <p:nvSpPr>
          <p:cNvPr id="12" name="Text 27">
            <a:extLst>
              <a:ext uri="{FF2B5EF4-FFF2-40B4-BE49-F238E27FC236}">
                <a16:creationId xmlns:a16="http://schemas.microsoft.com/office/drawing/2014/main" id="{BEC88A84-AC09-457F-1014-4D9B47BC60E3}"/>
              </a:ext>
            </a:extLst>
          </p:cNvPr>
          <p:cNvSpPr/>
          <p:nvPr/>
        </p:nvSpPr>
        <p:spPr>
          <a:xfrm>
            <a:off x="1099046" y="6026795"/>
            <a:ext cx="10308630" cy="245666"/>
          </a:xfrm>
          <a:prstGeom prst="rect">
            <a:avLst/>
          </a:prstGeom>
          <a:noFill/>
          <a:ln/>
        </p:spPr>
        <p:txBody>
          <a:bodyPr wrap="none" lIns="0" tIns="0" rIns="0" bIns="0" rtlCol="0" anchor="t"/>
          <a:lstStyle/>
          <a:p>
            <a:pPr marL="285739" indent="-285739" defTabSz="761970">
              <a:lnSpc>
                <a:spcPts val="1542"/>
              </a:lnSpc>
              <a:buSzPct val="100000"/>
              <a:buFontTx/>
              <a:buChar char="•"/>
            </a:pPr>
            <a:r>
              <a:rPr lang="en-US" sz="1500" b="1" dirty="0">
                <a:solidFill>
                  <a:srgbClr val="000000"/>
                </a:solidFill>
                <a:latin typeface="Roboto Medium" pitchFamily="34" charset="0"/>
                <a:ea typeface="Roboto Medium" pitchFamily="34" charset="-122"/>
                <a:cs typeface="Roboto Medium" pitchFamily="34" charset="-120"/>
              </a:rPr>
              <a:t>Tam giác hóa:</a:t>
            </a:r>
            <a:r>
              <a:rPr lang="en-US" sz="1500" dirty="0">
                <a:solidFill>
                  <a:srgbClr val="000000"/>
                </a:solidFill>
                <a:latin typeface="Roboto Medium" pitchFamily="34" charset="0"/>
                <a:ea typeface="Roboto Medium" pitchFamily="34" charset="-122"/>
                <a:cs typeface="Roboto Medium" pitchFamily="34" charset="-120"/>
              </a:rPr>
              <a:t> Mọi polygon (đa giác) đều có thể được chia nhỏ thành các tam giác (tam giác hóa).</a:t>
            </a:r>
            <a:endParaRPr lang="en-US" sz="1500" dirty="0">
              <a:solidFill>
                <a:prstClr val="black"/>
              </a:solidFill>
              <a:latin typeface="Calibri" panose="020F0502020204030204"/>
            </a:endParaRPr>
          </a:p>
        </p:txBody>
      </p:sp>
    </p:spTree>
    <p:extLst>
      <p:ext uri="{BB962C8B-B14F-4D97-AF65-F5344CB8AC3E}">
        <p14:creationId xmlns:p14="http://schemas.microsoft.com/office/powerpoint/2010/main" val="1489411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5AD2-9766-2110-434F-CE066D32EAE8}"/>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5C80C425-8432-E3BD-D23D-222E4EA490B0}"/>
              </a:ext>
            </a:extLst>
          </p:cNvPr>
          <p:cNvSpPr/>
          <p:nvPr/>
        </p:nvSpPr>
        <p:spPr>
          <a:xfrm>
            <a:off x="685800" y="826428"/>
            <a:ext cx="5264348" cy="383977"/>
          </a:xfrm>
          <a:prstGeom prst="rect">
            <a:avLst/>
          </a:prstGeom>
          <a:noFill/>
          <a:ln/>
        </p:spPr>
        <p:txBody>
          <a:bodyPr wrap="none" lIns="0" tIns="0" rIns="0" bIns="0" rtlCol="0" anchor="t"/>
          <a:lstStyle/>
          <a:p>
            <a:pPr defTabSz="761970">
              <a:lnSpc>
                <a:spcPts val="3000"/>
              </a:lnSpc>
            </a:pPr>
            <a:r>
              <a:rPr lang="en-US" sz="2417" b="1" dirty="0" err="1">
                <a:solidFill>
                  <a:srgbClr val="1F497D"/>
                </a:solidFill>
                <a:latin typeface="Montserrat Black" pitchFamily="34" charset="0"/>
                <a:ea typeface="Montserrat Black" pitchFamily="34" charset="-122"/>
                <a:cs typeface="Montserrat Black" pitchFamily="34" charset="-120"/>
              </a:rPr>
              <a:t>Cấu</a:t>
            </a:r>
            <a:r>
              <a:rPr lang="en-US" sz="2417" b="1" dirty="0">
                <a:solidFill>
                  <a:srgbClr val="1F497D"/>
                </a:solidFill>
                <a:latin typeface="Montserrat Black" pitchFamily="34" charset="0"/>
                <a:ea typeface="Montserrat Black" pitchFamily="34" charset="-122"/>
                <a:cs typeface="Montserrat Black" pitchFamily="34" charset="-120"/>
              </a:rPr>
              <a:t> </a:t>
            </a:r>
            <a:r>
              <a:rPr lang="en-US" sz="2417" b="1" dirty="0" err="1">
                <a:solidFill>
                  <a:srgbClr val="1F497D"/>
                </a:solidFill>
                <a:latin typeface="Montserrat Black" pitchFamily="34" charset="0"/>
                <a:ea typeface="Montserrat Black" pitchFamily="34" charset="-122"/>
                <a:cs typeface="Montserrat Black" pitchFamily="34" charset="-120"/>
              </a:rPr>
              <a:t>trúc</a:t>
            </a:r>
            <a:r>
              <a:rPr lang="en-US" sz="2417" b="1" dirty="0">
                <a:solidFill>
                  <a:srgbClr val="1F497D"/>
                </a:solidFill>
                <a:latin typeface="Montserrat Black" pitchFamily="34" charset="0"/>
                <a:ea typeface="Montserrat Black" pitchFamily="34" charset="-122"/>
                <a:cs typeface="Montserrat Black" pitchFamily="34" charset="-120"/>
              </a:rPr>
              <a:t> </a:t>
            </a:r>
            <a:r>
              <a:rPr lang="en-US" sz="2417" b="1" dirty="0" err="1">
                <a:solidFill>
                  <a:srgbClr val="1F497D"/>
                </a:solidFill>
                <a:latin typeface="Montserrat Black" pitchFamily="34" charset="0"/>
                <a:ea typeface="Montserrat Black" pitchFamily="34" charset="-122"/>
                <a:cs typeface="Montserrat Black" pitchFamily="34" charset="-120"/>
              </a:rPr>
              <a:t>dữ</a:t>
            </a:r>
            <a:r>
              <a:rPr lang="en-US" sz="2417" b="1" dirty="0">
                <a:solidFill>
                  <a:srgbClr val="1F497D"/>
                </a:solidFill>
                <a:latin typeface="Montserrat Black" pitchFamily="34" charset="0"/>
                <a:ea typeface="Montserrat Black" pitchFamily="34" charset="-122"/>
                <a:cs typeface="Montserrat Black" pitchFamily="34" charset="-120"/>
              </a:rPr>
              <a:t> </a:t>
            </a:r>
            <a:r>
              <a:rPr lang="en-US" sz="2417" b="1" dirty="0" err="1">
                <a:solidFill>
                  <a:srgbClr val="1F497D"/>
                </a:solidFill>
                <a:latin typeface="Montserrat Black" pitchFamily="34" charset="0"/>
                <a:ea typeface="Montserrat Black" pitchFamily="34" charset="-122"/>
                <a:cs typeface="Montserrat Black" pitchFamily="34" charset="-120"/>
              </a:rPr>
              <a:t>liệu</a:t>
            </a:r>
            <a:r>
              <a:rPr lang="en-US" sz="2417" b="1" dirty="0">
                <a:solidFill>
                  <a:srgbClr val="1F497D"/>
                </a:solidFill>
                <a:latin typeface="Montserrat Black" pitchFamily="34" charset="0"/>
                <a:ea typeface="Montserrat Black" pitchFamily="34" charset="-122"/>
                <a:cs typeface="Montserrat Black" pitchFamily="34" charset="-120"/>
              </a:rPr>
              <a:t> Model 3D</a:t>
            </a:r>
            <a:endParaRPr lang="en-US" sz="2417" dirty="0">
              <a:solidFill>
                <a:prstClr val="black"/>
              </a:solidFill>
              <a:latin typeface="Calibri" panose="020F0502020204030204"/>
            </a:endParaRPr>
          </a:p>
        </p:txBody>
      </p:sp>
      <p:sp>
        <p:nvSpPr>
          <p:cNvPr id="3" name="Text 1">
            <a:extLst>
              <a:ext uri="{FF2B5EF4-FFF2-40B4-BE49-F238E27FC236}">
                <a16:creationId xmlns:a16="http://schemas.microsoft.com/office/drawing/2014/main" id="{A65B7F10-21C8-5A16-0EF0-2CE68958CA88}"/>
              </a:ext>
            </a:extLst>
          </p:cNvPr>
          <p:cNvSpPr/>
          <p:nvPr/>
        </p:nvSpPr>
        <p:spPr>
          <a:xfrm>
            <a:off x="2819400" y="5921177"/>
            <a:ext cx="2008287" cy="251023"/>
          </a:xfrm>
          <a:prstGeom prst="rect">
            <a:avLst/>
          </a:prstGeom>
          <a:noFill/>
          <a:ln/>
        </p:spPr>
        <p:txBody>
          <a:bodyPr wrap="none" lIns="0" tIns="0" rIns="0" bIns="0" rtlCol="0" anchor="t"/>
          <a:lstStyle/>
          <a:p>
            <a:pPr algn="ctr">
              <a:lnSpc>
                <a:spcPts val="1958"/>
              </a:lnSpc>
            </a:pPr>
            <a:r>
              <a:rPr lang="en-US" sz="1542" b="1" dirty="0" err="1">
                <a:solidFill>
                  <a:srgbClr val="000000"/>
                </a:solidFill>
                <a:latin typeface="Montserrat Black" pitchFamily="34" charset="0"/>
                <a:ea typeface="Montserrat Black" pitchFamily="34" charset="-122"/>
                <a:cs typeface="Montserrat Black" pitchFamily="34" charset="-120"/>
              </a:rPr>
              <a:t>Một</a:t>
            </a:r>
            <a:r>
              <a:rPr lang="en-US" sz="1542" b="1" dirty="0">
                <a:solidFill>
                  <a:srgbClr val="000000"/>
                </a:solidFill>
                <a:latin typeface="Montserrat Black" pitchFamily="34" charset="0"/>
                <a:ea typeface="Montserrat Black" pitchFamily="34" charset="-122"/>
                <a:cs typeface="Montserrat Black" pitchFamily="34" charset="-120"/>
              </a:rPr>
              <a:t> </a:t>
            </a:r>
            <a:r>
              <a:rPr lang="en-US" sz="1542" b="1" dirty="0" err="1">
                <a:solidFill>
                  <a:srgbClr val="000000"/>
                </a:solidFill>
                <a:latin typeface="Montserrat Black" pitchFamily="34" charset="0"/>
                <a:ea typeface="Montserrat Black" pitchFamily="34" charset="-122"/>
                <a:cs typeface="Montserrat Black" pitchFamily="34" charset="-120"/>
              </a:rPr>
              <a:t>số</a:t>
            </a:r>
            <a:r>
              <a:rPr lang="en-US" sz="1542" b="1" dirty="0">
                <a:solidFill>
                  <a:srgbClr val="000000"/>
                </a:solidFill>
                <a:latin typeface="Montserrat Black" pitchFamily="34" charset="0"/>
                <a:ea typeface="Montserrat Black" pitchFamily="34" charset="-122"/>
                <a:cs typeface="Montserrat Black" pitchFamily="34" charset="-120"/>
              </a:rPr>
              <a:t> </a:t>
            </a:r>
            <a:r>
              <a:rPr lang="en-US" sz="1542" b="1" dirty="0" err="1">
                <a:solidFill>
                  <a:srgbClr val="000000"/>
                </a:solidFill>
                <a:latin typeface="Montserrat Black" pitchFamily="34" charset="0"/>
                <a:ea typeface="Montserrat Black" pitchFamily="34" charset="-122"/>
                <a:cs typeface="Montserrat Black" pitchFamily="34" charset="-120"/>
              </a:rPr>
              <a:t>định</a:t>
            </a:r>
            <a:r>
              <a:rPr lang="en-US" sz="1542" b="1" dirty="0">
                <a:solidFill>
                  <a:srgbClr val="000000"/>
                </a:solidFill>
                <a:latin typeface="Montserrat Black" pitchFamily="34" charset="0"/>
                <a:ea typeface="Montserrat Black" pitchFamily="34" charset="-122"/>
                <a:cs typeface="Montserrat Black" pitchFamily="34" charset="-120"/>
              </a:rPr>
              <a:t> </a:t>
            </a:r>
            <a:r>
              <a:rPr lang="en-US" sz="1542" b="1" dirty="0" err="1">
                <a:solidFill>
                  <a:srgbClr val="000000"/>
                </a:solidFill>
                <a:latin typeface="Montserrat Black" pitchFamily="34" charset="0"/>
                <a:ea typeface="Montserrat Black" pitchFamily="34" charset="-122"/>
                <a:cs typeface="Montserrat Black" pitchFamily="34" charset="-120"/>
              </a:rPr>
              <a:t>dạng</a:t>
            </a:r>
            <a:r>
              <a:rPr lang="en-US" sz="1542" b="1" dirty="0">
                <a:solidFill>
                  <a:srgbClr val="000000"/>
                </a:solidFill>
                <a:latin typeface="Montserrat Black" pitchFamily="34" charset="0"/>
                <a:ea typeface="Montserrat Black" pitchFamily="34" charset="-122"/>
                <a:cs typeface="Montserrat Black" pitchFamily="34" charset="-120"/>
              </a:rPr>
              <a:t> file 3D </a:t>
            </a:r>
            <a:endParaRPr lang="en-US" sz="1542" dirty="0"/>
          </a:p>
        </p:txBody>
      </p:sp>
      <p:sp>
        <p:nvSpPr>
          <p:cNvPr id="15" name="Shape 2">
            <a:extLst>
              <a:ext uri="{FF2B5EF4-FFF2-40B4-BE49-F238E27FC236}">
                <a16:creationId xmlns:a16="http://schemas.microsoft.com/office/drawing/2014/main" id="{D6F7B3BF-1E80-7CC3-1671-E27D7B41FE9D}"/>
              </a:ext>
            </a:extLst>
          </p:cNvPr>
          <p:cNvSpPr/>
          <p:nvPr/>
        </p:nvSpPr>
        <p:spPr>
          <a:xfrm>
            <a:off x="7971432" y="3171510"/>
            <a:ext cx="3534768" cy="2314889"/>
          </a:xfrm>
          <a:prstGeom prst="roundRect">
            <a:avLst>
              <a:gd name="adj" fmla="val 5703"/>
            </a:avLst>
          </a:prstGeom>
          <a:solidFill>
            <a:srgbClr val="FFFFFF"/>
          </a:solidFill>
          <a:ln/>
        </p:spPr>
      </p:sp>
      <p:sp>
        <p:nvSpPr>
          <p:cNvPr id="16" name="Shape 3">
            <a:extLst>
              <a:ext uri="{FF2B5EF4-FFF2-40B4-BE49-F238E27FC236}">
                <a16:creationId xmlns:a16="http://schemas.microsoft.com/office/drawing/2014/main" id="{183AB7D6-D46C-DABC-4B17-81848FEDC77E}"/>
              </a:ext>
            </a:extLst>
          </p:cNvPr>
          <p:cNvSpPr/>
          <p:nvPr/>
        </p:nvSpPr>
        <p:spPr>
          <a:xfrm>
            <a:off x="7971432" y="3152460"/>
            <a:ext cx="3534768" cy="110021"/>
          </a:xfrm>
          <a:prstGeom prst="roundRect">
            <a:avLst>
              <a:gd name="adj" fmla="val 72930"/>
            </a:avLst>
          </a:prstGeom>
          <a:solidFill>
            <a:srgbClr val="9B0D0D"/>
          </a:solidFill>
          <a:ln/>
        </p:spPr>
      </p:sp>
      <p:pic>
        <p:nvPicPr>
          <p:cNvPr id="17" name="Image 0" descr="preencoded.png">
            <a:extLst>
              <a:ext uri="{FF2B5EF4-FFF2-40B4-BE49-F238E27FC236}">
                <a16:creationId xmlns:a16="http://schemas.microsoft.com/office/drawing/2014/main" id="{C3D4BC2F-2A0E-BBAC-0FAF-C2D168A0F5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3408" y="1050962"/>
            <a:ext cx="158750" cy="158750"/>
          </a:xfrm>
          <a:prstGeom prst="rect">
            <a:avLst/>
          </a:prstGeom>
        </p:spPr>
      </p:pic>
      <p:sp>
        <p:nvSpPr>
          <p:cNvPr id="18" name="Text 5">
            <a:extLst>
              <a:ext uri="{FF2B5EF4-FFF2-40B4-BE49-F238E27FC236}">
                <a16:creationId xmlns:a16="http://schemas.microsoft.com/office/drawing/2014/main" id="{100FEF69-4C9B-CD17-D710-86455ED9C681}"/>
              </a:ext>
            </a:extLst>
          </p:cNvPr>
          <p:cNvSpPr/>
          <p:nvPr/>
        </p:nvSpPr>
        <p:spPr>
          <a:xfrm>
            <a:off x="8122740" y="3502206"/>
            <a:ext cx="1984673" cy="358142"/>
          </a:xfrm>
          <a:prstGeom prst="rect">
            <a:avLst/>
          </a:prstGeom>
          <a:noFill/>
          <a:ln/>
        </p:spPr>
        <p:txBody>
          <a:bodyPr wrap="none" lIns="0" tIns="0" rIns="0" bIns="0" rtlCol="0" anchor="t"/>
          <a:lstStyle/>
          <a:p>
            <a:pPr defTabSz="761970">
              <a:lnSpc>
                <a:spcPts val="1917"/>
              </a:lnSpc>
            </a:pPr>
            <a:r>
              <a:rPr lang="en-US" sz="1542" b="1" dirty="0">
                <a:solidFill>
                  <a:srgbClr val="000000"/>
                </a:solidFill>
                <a:latin typeface="Montserrat Black" pitchFamily="34" charset="0"/>
                <a:ea typeface="Montserrat Black" pitchFamily="34" charset="-122"/>
                <a:cs typeface="Montserrat Black" pitchFamily="34" charset="-120"/>
              </a:rPr>
              <a:t>Tập hợp Tam giác</a:t>
            </a:r>
            <a:endParaRPr lang="en-US" sz="1542" dirty="0">
              <a:solidFill>
                <a:prstClr val="black"/>
              </a:solidFill>
              <a:latin typeface="Calibri" panose="020F0502020204030204"/>
            </a:endParaRPr>
          </a:p>
        </p:txBody>
      </p:sp>
      <p:sp>
        <p:nvSpPr>
          <p:cNvPr id="19" name="Text 6">
            <a:extLst>
              <a:ext uri="{FF2B5EF4-FFF2-40B4-BE49-F238E27FC236}">
                <a16:creationId xmlns:a16="http://schemas.microsoft.com/office/drawing/2014/main" id="{363422D0-8F8A-ECD4-CFD2-F7E2AAE0F619}"/>
              </a:ext>
            </a:extLst>
          </p:cNvPr>
          <p:cNvSpPr/>
          <p:nvPr/>
        </p:nvSpPr>
        <p:spPr>
          <a:xfrm>
            <a:off x="8122740" y="3829629"/>
            <a:ext cx="3232150" cy="1146198"/>
          </a:xfrm>
          <a:prstGeom prst="rect">
            <a:avLst/>
          </a:prstGeom>
          <a:noFill/>
          <a:ln/>
        </p:spPr>
        <p:txBody>
          <a:bodyPr wrap="square" lIns="0" tIns="0" rIns="0" bIns="0" rtlCol="0" anchor="t"/>
          <a:lstStyle/>
          <a:p>
            <a:pPr algn="just" defTabSz="761970">
              <a:lnSpc>
                <a:spcPts val="2083"/>
              </a:lnSpc>
            </a:pPr>
            <a:r>
              <a:rPr lang="en-US" sz="1500" dirty="0">
                <a:solidFill>
                  <a:srgbClr val="000000"/>
                </a:solidFill>
                <a:latin typeface="Roboto Medium" pitchFamily="34" charset="0"/>
                <a:ea typeface="Roboto Medium" pitchFamily="34" charset="-122"/>
                <a:cs typeface="Roboto Medium" pitchFamily="34" charset="-120"/>
              </a:rPr>
              <a:t>Một Mesh được định nghĩa bởi một tập hợp các tam giác, mỗi tam giác lại được tạo thành từ ba đỉnh (Vertices). </a:t>
            </a:r>
          </a:p>
          <a:p>
            <a:pPr algn="just" defTabSz="761970">
              <a:lnSpc>
                <a:spcPts val="2083"/>
              </a:lnSpc>
            </a:pPr>
            <a:r>
              <a:rPr lang="en-US" sz="1500" dirty="0" err="1">
                <a:solidFill>
                  <a:srgbClr val="000000"/>
                </a:solidFill>
                <a:latin typeface="Roboto Medium" pitchFamily="34" charset="0"/>
                <a:ea typeface="Roboto Medium" pitchFamily="34" charset="-122"/>
                <a:cs typeface="Roboto Medium" pitchFamily="34" charset="-120"/>
              </a:rPr>
              <a:t>Được</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sắp</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xếp</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theo</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chiều</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ngược</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kim</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đồng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hồ</a:t>
            </a:r>
            <a:r>
              <a:rPr lang="en-US" sz="1500" dirty="0">
                <a:solidFill>
                  <a:srgbClr val="000000"/>
                </a:solidFill>
                <a:latin typeface="Roboto Medium" pitchFamily="34" charset="0"/>
                <a:ea typeface="Roboto Medium" pitchFamily="34" charset="-122"/>
                <a:cs typeface="Roboto Medium" pitchFamily="34" charset="-120"/>
              </a:rPr>
              <a:t> (Counter Clockwise)</a:t>
            </a:r>
            <a:endParaRPr lang="en-US" sz="1500" dirty="0">
              <a:solidFill>
                <a:prstClr val="black"/>
              </a:solidFill>
              <a:latin typeface="Calibri" panose="020F0502020204030204"/>
            </a:endParaRPr>
          </a:p>
        </p:txBody>
      </p:sp>
      <p:sp>
        <p:nvSpPr>
          <p:cNvPr id="20" name="Shape 7">
            <a:extLst>
              <a:ext uri="{FF2B5EF4-FFF2-40B4-BE49-F238E27FC236}">
                <a16:creationId xmlns:a16="http://schemas.microsoft.com/office/drawing/2014/main" id="{90F498F7-E4DD-8CDC-9663-615FB023C972}"/>
              </a:ext>
            </a:extLst>
          </p:cNvPr>
          <p:cNvSpPr/>
          <p:nvPr/>
        </p:nvSpPr>
        <p:spPr>
          <a:xfrm>
            <a:off x="7957886" y="1284605"/>
            <a:ext cx="3534867" cy="1603276"/>
          </a:xfrm>
          <a:prstGeom prst="roundRect">
            <a:avLst>
              <a:gd name="adj" fmla="val 5703"/>
            </a:avLst>
          </a:prstGeom>
          <a:solidFill>
            <a:srgbClr val="FFFFFF"/>
          </a:solidFill>
          <a:ln/>
        </p:spPr>
      </p:sp>
      <p:sp>
        <p:nvSpPr>
          <p:cNvPr id="21" name="Shape 8">
            <a:extLst>
              <a:ext uri="{FF2B5EF4-FFF2-40B4-BE49-F238E27FC236}">
                <a16:creationId xmlns:a16="http://schemas.microsoft.com/office/drawing/2014/main" id="{3E5D1A82-B5DB-06EB-A9F8-57BDD5579B1A}"/>
              </a:ext>
            </a:extLst>
          </p:cNvPr>
          <p:cNvSpPr/>
          <p:nvPr/>
        </p:nvSpPr>
        <p:spPr>
          <a:xfrm>
            <a:off x="7957886" y="1265555"/>
            <a:ext cx="3534867" cy="76200"/>
          </a:xfrm>
          <a:prstGeom prst="roundRect">
            <a:avLst>
              <a:gd name="adj" fmla="val 72930"/>
            </a:avLst>
          </a:prstGeom>
          <a:solidFill>
            <a:srgbClr val="9B0D0D"/>
          </a:solidFill>
          <a:ln/>
        </p:spPr>
      </p:sp>
      <p:pic>
        <p:nvPicPr>
          <p:cNvPr id="22" name="Image 1" descr="preencoded.png">
            <a:extLst>
              <a:ext uri="{FF2B5EF4-FFF2-40B4-BE49-F238E27FC236}">
                <a16:creationId xmlns:a16="http://schemas.microsoft.com/office/drawing/2014/main" id="{86585E80-3098-1720-59AC-A08EA8F58B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45895" y="1205230"/>
            <a:ext cx="158750" cy="158750"/>
          </a:xfrm>
          <a:prstGeom prst="rect">
            <a:avLst/>
          </a:prstGeom>
        </p:spPr>
      </p:pic>
      <p:sp>
        <p:nvSpPr>
          <p:cNvPr id="23" name="Text 10">
            <a:extLst>
              <a:ext uri="{FF2B5EF4-FFF2-40B4-BE49-F238E27FC236}">
                <a16:creationId xmlns:a16="http://schemas.microsoft.com/office/drawing/2014/main" id="{DB3C8FA1-F7CF-AE50-2581-1688C953E711}"/>
              </a:ext>
            </a:extLst>
          </p:cNvPr>
          <p:cNvSpPr/>
          <p:nvPr/>
        </p:nvSpPr>
        <p:spPr>
          <a:xfrm>
            <a:off x="8109195" y="1615300"/>
            <a:ext cx="1984673" cy="248047"/>
          </a:xfrm>
          <a:prstGeom prst="rect">
            <a:avLst/>
          </a:prstGeom>
          <a:noFill/>
          <a:ln/>
        </p:spPr>
        <p:txBody>
          <a:bodyPr wrap="none" lIns="0" tIns="0" rIns="0" bIns="0" rtlCol="0" anchor="t"/>
          <a:lstStyle/>
          <a:p>
            <a:pPr defTabSz="761970">
              <a:lnSpc>
                <a:spcPts val="1917"/>
              </a:lnSpc>
            </a:pPr>
            <a:r>
              <a:rPr lang="en-US" sz="1542" b="1" dirty="0">
                <a:solidFill>
                  <a:srgbClr val="000000"/>
                </a:solidFill>
                <a:latin typeface="Montserrat Black" pitchFamily="34" charset="0"/>
                <a:ea typeface="Montserrat Black" pitchFamily="34" charset="-122"/>
                <a:cs typeface="Montserrat Black" pitchFamily="34" charset="-120"/>
              </a:rPr>
              <a:t>Vertices (Đỉnh)</a:t>
            </a:r>
            <a:endParaRPr lang="en-US" sz="1542" dirty="0">
              <a:solidFill>
                <a:prstClr val="black"/>
              </a:solidFill>
              <a:latin typeface="Calibri" panose="020F0502020204030204"/>
            </a:endParaRPr>
          </a:p>
        </p:txBody>
      </p:sp>
      <p:sp>
        <p:nvSpPr>
          <p:cNvPr id="24" name="Text 11">
            <a:extLst>
              <a:ext uri="{FF2B5EF4-FFF2-40B4-BE49-F238E27FC236}">
                <a16:creationId xmlns:a16="http://schemas.microsoft.com/office/drawing/2014/main" id="{5D79D04B-3438-5C39-C6B8-9692C46034DA}"/>
              </a:ext>
            </a:extLst>
          </p:cNvPr>
          <p:cNvSpPr/>
          <p:nvPr/>
        </p:nvSpPr>
        <p:spPr>
          <a:xfrm>
            <a:off x="8109195" y="1942722"/>
            <a:ext cx="3232249" cy="529233"/>
          </a:xfrm>
          <a:prstGeom prst="rect">
            <a:avLst/>
          </a:prstGeom>
          <a:noFill/>
          <a:ln/>
        </p:spPr>
        <p:txBody>
          <a:bodyPr wrap="square" lIns="0" tIns="0" rIns="0" bIns="0" rtlCol="0" anchor="t"/>
          <a:lstStyle/>
          <a:p>
            <a:pPr algn="just" defTabSz="761970">
              <a:lnSpc>
                <a:spcPts val="2083"/>
              </a:lnSpc>
            </a:pPr>
            <a:r>
              <a:rPr lang="en-US" sz="1500" dirty="0">
                <a:solidFill>
                  <a:srgbClr val="000000"/>
                </a:solidFill>
                <a:latin typeface="Roboto Medium" pitchFamily="34" charset="0"/>
                <a:ea typeface="Roboto Medium" pitchFamily="34" charset="-122"/>
                <a:cs typeface="Roboto Medium" pitchFamily="34" charset="-120"/>
              </a:rPr>
              <a:t>Các điểm trong không gian 3D xác định vị trí của các góc của tam giác.</a:t>
            </a:r>
            <a:endParaRPr lang="en-US" sz="1500"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61886E47-7D9D-1136-7079-59EE2DF0D4B5}"/>
              </a:ext>
            </a:extLst>
          </p:cNvPr>
          <p:cNvPicPr>
            <a:picLocks noChangeAspect="1"/>
          </p:cNvPicPr>
          <p:nvPr/>
        </p:nvPicPr>
        <p:blipFill>
          <a:blip r:embed="rId6"/>
          <a:stretch>
            <a:fillRect/>
          </a:stretch>
        </p:blipFill>
        <p:spPr>
          <a:xfrm>
            <a:off x="1107859" y="1477024"/>
            <a:ext cx="5377193" cy="4177534"/>
          </a:xfrm>
          <a:prstGeom prst="rect">
            <a:avLst/>
          </a:prstGeom>
        </p:spPr>
      </p:pic>
    </p:spTree>
    <p:extLst>
      <p:ext uri="{BB962C8B-B14F-4D97-AF65-F5344CB8AC3E}">
        <p14:creationId xmlns:p14="http://schemas.microsoft.com/office/powerpoint/2010/main" val="4089356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5AD2-9766-2110-434F-CE066D32EAE8}"/>
            </a:ext>
          </a:extLst>
        </p:cNvPr>
        <p:cNvGrpSpPr/>
        <p:nvPr/>
      </p:nvGrpSpPr>
      <p:grpSpPr>
        <a:xfrm>
          <a:off x="0" y="0"/>
          <a:ext cx="0" cy="0"/>
          <a:chOff x="0" y="0"/>
          <a:chExt cx="0" cy="0"/>
        </a:xfrm>
      </p:grpSpPr>
      <p:sp>
        <p:nvSpPr>
          <p:cNvPr id="5" name="Text 0">
            <a:extLst>
              <a:ext uri="{FF2B5EF4-FFF2-40B4-BE49-F238E27FC236}">
                <a16:creationId xmlns:a16="http://schemas.microsoft.com/office/drawing/2014/main" id="{5C80C425-8432-E3BD-D23D-222E4EA490B0}"/>
              </a:ext>
            </a:extLst>
          </p:cNvPr>
          <p:cNvSpPr/>
          <p:nvPr/>
        </p:nvSpPr>
        <p:spPr>
          <a:xfrm>
            <a:off x="685800" y="826428"/>
            <a:ext cx="5264348" cy="383977"/>
          </a:xfrm>
          <a:prstGeom prst="rect">
            <a:avLst/>
          </a:prstGeom>
          <a:noFill/>
          <a:ln/>
        </p:spPr>
        <p:txBody>
          <a:bodyPr wrap="none" lIns="0" tIns="0" rIns="0" bIns="0" rtlCol="0" anchor="t"/>
          <a:lstStyle/>
          <a:p>
            <a:pPr defTabSz="761970">
              <a:lnSpc>
                <a:spcPts val="3000"/>
              </a:lnSpc>
            </a:pPr>
            <a:r>
              <a:rPr lang="en-US" sz="2417" b="1" dirty="0" err="1">
                <a:solidFill>
                  <a:srgbClr val="1F497D"/>
                </a:solidFill>
                <a:latin typeface="Montserrat Black" pitchFamily="34" charset="0"/>
                <a:ea typeface="Montserrat Black" pitchFamily="34" charset="-122"/>
                <a:cs typeface="Montserrat Black" pitchFamily="34" charset="-120"/>
              </a:rPr>
              <a:t>Cấu</a:t>
            </a:r>
            <a:r>
              <a:rPr lang="en-US" sz="2417" b="1" dirty="0">
                <a:solidFill>
                  <a:srgbClr val="1F497D"/>
                </a:solidFill>
                <a:latin typeface="Montserrat Black" pitchFamily="34" charset="0"/>
                <a:ea typeface="Montserrat Black" pitchFamily="34" charset="-122"/>
                <a:cs typeface="Montserrat Black" pitchFamily="34" charset="-120"/>
              </a:rPr>
              <a:t> </a:t>
            </a:r>
            <a:r>
              <a:rPr lang="en-US" sz="2417" b="1" dirty="0" err="1">
                <a:solidFill>
                  <a:srgbClr val="1F497D"/>
                </a:solidFill>
                <a:latin typeface="Montserrat Black" pitchFamily="34" charset="0"/>
                <a:ea typeface="Montserrat Black" pitchFamily="34" charset="-122"/>
                <a:cs typeface="Montserrat Black" pitchFamily="34" charset="-120"/>
              </a:rPr>
              <a:t>trúc</a:t>
            </a:r>
            <a:r>
              <a:rPr lang="en-US" sz="2417" b="1" dirty="0">
                <a:solidFill>
                  <a:srgbClr val="1F497D"/>
                </a:solidFill>
                <a:latin typeface="Montserrat Black" pitchFamily="34" charset="0"/>
                <a:ea typeface="Montserrat Black" pitchFamily="34" charset="-122"/>
                <a:cs typeface="Montserrat Black" pitchFamily="34" charset="-120"/>
              </a:rPr>
              <a:t> </a:t>
            </a:r>
            <a:r>
              <a:rPr lang="en-US" sz="2417" b="1" dirty="0" err="1">
                <a:solidFill>
                  <a:srgbClr val="1F497D"/>
                </a:solidFill>
                <a:latin typeface="Montserrat Black" pitchFamily="34" charset="0"/>
                <a:ea typeface="Montserrat Black" pitchFamily="34" charset="-122"/>
                <a:cs typeface="Montserrat Black" pitchFamily="34" charset="-120"/>
              </a:rPr>
              <a:t>dữ</a:t>
            </a:r>
            <a:r>
              <a:rPr lang="en-US" sz="2417" b="1" dirty="0">
                <a:solidFill>
                  <a:srgbClr val="1F497D"/>
                </a:solidFill>
                <a:latin typeface="Montserrat Black" pitchFamily="34" charset="0"/>
                <a:ea typeface="Montserrat Black" pitchFamily="34" charset="-122"/>
                <a:cs typeface="Montserrat Black" pitchFamily="34" charset="-120"/>
              </a:rPr>
              <a:t> </a:t>
            </a:r>
            <a:r>
              <a:rPr lang="en-US" sz="2417" b="1" dirty="0" err="1">
                <a:solidFill>
                  <a:srgbClr val="1F497D"/>
                </a:solidFill>
                <a:latin typeface="Montserrat Black" pitchFamily="34" charset="0"/>
                <a:ea typeface="Montserrat Black" pitchFamily="34" charset="-122"/>
                <a:cs typeface="Montserrat Black" pitchFamily="34" charset="-120"/>
              </a:rPr>
              <a:t>liệu</a:t>
            </a:r>
            <a:r>
              <a:rPr lang="en-US" sz="2417" b="1" dirty="0">
                <a:solidFill>
                  <a:srgbClr val="1F497D"/>
                </a:solidFill>
                <a:latin typeface="Montserrat Black" pitchFamily="34" charset="0"/>
                <a:ea typeface="Montserrat Black" pitchFamily="34" charset="-122"/>
                <a:cs typeface="Montserrat Black" pitchFamily="34" charset="-120"/>
              </a:rPr>
              <a:t> Model 3D</a:t>
            </a:r>
            <a:endParaRPr lang="en-US" sz="2417" dirty="0">
              <a:solidFill>
                <a:prstClr val="black"/>
              </a:solidFill>
              <a:latin typeface="Calibri" panose="020F0502020204030204"/>
            </a:endParaRPr>
          </a:p>
        </p:txBody>
      </p:sp>
      <p:pic>
        <p:nvPicPr>
          <p:cNvPr id="2" name="Picture 1">
            <a:extLst>
              <a:ext uri="{FF2B5EF4-FFF2-40B4-BE49-F238E27FC236}">
                <a16:creationId xmlns:a16="http://schemas.microsoft.com/office/drawing/2014/main" id="{05160B47-BC47-C341-C3CB-119D6F3AA464}"/>
              </a:ext>
            </a:extLst>
          </p:cNvPr>
          <p:cNvPicPr>
            <a:picLocks noChangeAspect="1"/>
          </p:cNvPicPr>
          <p:nvPr/>
        </p:nvPicPr>
        <p:blipFill>
          <a:blip r:embed="rId2"/>
          <a:stretch>
            <a:fillRect/>
          </a:stretch>
        </p:blipFill>
        <p:spPr>
          <a:xfrm>
            <a:off x="2781300" y="1356351"/>
            <a:ext cx="6629400" cy="4741557"/>
          </a:xfrm>
          <a:prstGeom prst="rect">
            <a:avLst/>
          </a:prstGeom>
        </p:spPr>
      </p:pic>
      <p:sp>
        <p:nvSpPr>
          <p:cNvPr id="3" name="Text 1">
            <a:extLst>
              <a:ext uri="{FF2B5EF4-FFF2-40B4-BE49-F238E27FC236}">
                <a16:creationId xmlns:a16="http://schemas.microsoft.com/office/drawing/2014/main" id="{A65B7F10-21C8-5A16-0EF0-2CE68958CA88}"/>
              </a:ext>
            </a:extLst>
          </p:cNvPr>
          <p:cNvSpPr/>
          <p:nvPr/>
        </p:nvSpPr>
        <p:spPr>
          <a:xfrm>
            <a:off x="4572000" y="6169269"/>
            <a:ext cx="2008287" cy="251023"/>
          </a:xfrm>
          <a:prstGeom prst="rect">
            <a:avLst/>
          </a:prstGeom>
          <a:noFill/>
          <a:ln/>
        </p:spPr>
        <p:txBody>
          <a:bodyPr wrap="none" lIns="0" tIns="0" rIns="0" bIns="0" rtlCol="0" anchor="t"/>
          <a:lstStyle/>
          <a:p>
            <a:pPr algn="ctr">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Định </a:t>
            </a:r>
            <a:r>
              <a:rPr lang="en-US" sz="1542" b="1" dirty="0" err="1">
                <a:solidFill>
                  <a:srgbClr val="000000"/>
                </a:solidFill>
                <a:latin typeface="Montserrat Black" pitchFamily="34" charset="0"/>
                <a:ea typeface="Montserrat Black" pitchFamily="34" charset="-122"/>
                <a:cs typeface="Montserrat Black" pitchFamily="34" charset="-120"/>
              </a:rPr>
              <a:t>dạng</a:t>
            </a:r>
            <a:r>
              <a:rPr lang="en-US" sz="1542" b="1" dirty="0">
                <a:solidFill>
                  <a:srgbClr val="000000"/>
                </a:solidFill>
                <a:latin typeface="Montserrat Black" pitchFamily="34" charset="0"/>
                <a:ea typeface="Montserrat Black" pitchFamily="34" charset="-122"/>
                <a:cs typeface="Montserrat Black" pitchFamily="34" charset="-120"/>
              </a:rPr>
              <a:t> file OBJ </a:t>
            </a:r>
            <a:endParaRPr lang="en-US" sz="1542" dirty="0"/>
          </a:p>
        </p:txBody>
      </p:sp>
      <p:sp>
        <p:nvSpPr>
          <p:cNvPr id="13" name="TextBox 12">
            <a:extLst>
              <a:ext uri="{FF2B5EF4-FFF2-40B4-BE49-F238E27FC236}">
                <a16:creationId xmlns:a16="http://schemas.microsoft.com/office/drawing/2014/main" id="{F69B8675-5B94-D7B3-7980-8469AFE961A9}"/>
              </a:ext>
            </a:extLst>
          </p:cNvPr>
          <p:cNvSpPr txBox="1"/>
          <p:nvPr/>
        </p:nvSpPr>
        <p:spPr>
          <a:xfrm>
            <a:off x="381000" y="6477000"/>
            <a:ext cx="6096000" cy="338554"/>
          </a:xfrm>
          <a:prstGeom prst="rect">
            <a:avLst/>
          </a:prstGeom>
          <a:noFill/>
        </p:spPr>
        <p:txBody>
          <a:bodyPr wrap="square">
            <a:spAutoFit/>
          </a:bodyPr>
          <a:lstStyle/>
          <a:p>
            <a:r>
              <a:rPr lang="en-US" sz="1600" dirty="0">
                <a:hlinkClick r:id="rId3"/>
              </a:rPr>
              <a:t>https://en.wikipedia.org/wiki/Wavefront_.obj_file</a:t>
            </a:r>
            <a:endParaRPr lang="en-US" sz="1600" dirty="0"/>
          </a:p>
        </p:txBody>
      </p:sp>
      <p:pic>
        <p:nvPicPr>
          <p:cNvPr id="17" name="Image 0" descr="preencoded.png">
            <a:extLst>
              <a:ext uri="{FF2B5EF4-FFF2-40B4-BE49-F238E27FC236}">
                <a16:creationId xmlns:a16="http://schemas.microsoft.com/office/drawing/2014/main" id="{C3D4BC2F-2A0E-BBAC-0FAF-C2D168A0F5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3408" y="1050962"/>
            <a:ext cx="158750" cy="158750"/>
          </a:xfrm>
          <a:prstGeom prst="rect">
            <a:avLst/>
          </a:prstGeom>
        </p:spPr>
      </p:pic>
    </p:spTree>
    <p:extLst>
      <p:ext uri="{BB962C8B-B14F-4D97-AF65-F5344CB8AC3E}">
        <p14:creationId xmlns:p14="http://schemas.microsoft.com/office/powerpoint/2010/main" val="234503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7829" y="838200"/>
            <a:ext cx="3500438" cy="329506"/>
          </a:xfrm>
          <a:prstGeom prst="rect">
            <a:avLst/>
          </a:prstGeom>
          <a:noFill/>
          <a:ln/>
        </p:spPr>
        <p:txBody>
          <a:bodyPr wrap="none" lIns="0" tIns="0" rIns="0" bIns="0" rtlCol="0" anchor="t"/>
          <a:lstStyle/>
          <a:p>
            <a:pPr defTabSz="761970">
              <a:lnSpc>
                <a:spcPts val="2583"/>
              </a:lnSpc>
            </a:pPr>
            <a:r>
              <a:rPr lang="en-US" sz="2042" b="1" dirty="0">
                <a:solidFill>
                  <a:srgbClr val="1F497D"/>
                </a:solidFill>
                <a:latin typeface="Montserrat Black" pitchFamily="34" charset="0"/>
                <a:ea typeface="Montserrat Black" pitchFamily="34" charset="-122"/>
                <a:cs typeface="Montserrat Black" pitchFamily="34" charset="-120"/>
              </a:rPr>
              <a:t>Vertex – Điểm có Dữ liệu</a:t>
            </a:r>
            <a:endParaRPr lang="en-US" sz="2042" dirty="0">
              <a:solidFill>
                <a:prstClr val="black"/>
              </a:solidFill>
              <a:latin typeface="Calibri" panose="020F0502020204030204"/>
            </a:endParaRPr>
          </a:p>
        </p:txBody>
      </p:sp>
      <p:sp>
        <p:nvSpPr>
          <p:cNvPr id="3" name="Text 1"/>
          <p:cNvSpPr/>
          <p:nvPr/>
        </p:nvSpPr>
        <p:spPr>
          <a:xfrm>
            <a:off x="567829" y="1378545"/>
            <a:ext cx="11056343" cy="210939"/>
          </a:xfrm>
          <a:prstGeom prst="rect">
            <a:avLst/>
          </a:prstGeom>
          <a:noFill/>
          <a:ln/>
        </p:spPr>
        <p:txBody>
          <a:bodyPr wrap="none" lIns="0" tIns="0" rIns="0" bIns="0" rtlCol="0" anchor="t"/>
          <a:lstStyle/>
          <a:p>
            <a:pPr defTabSz="761970">
              <a:lnSpc>
                <a:spcPts val="1625"/>
              </a:lnSpc>
            </a:pPr>
            <a:r>
              <a:rPr lang="en-US" sz="1667" dirty="0">
                <a:solidFill>
                  <a:srgbClr val="000000"/>
                </a:solidFill>
                <a:latin typeface="Roboto Medium" pitchFamily="34" charset="0"/>
                <a:ea typeface="Roboto Medium" pitchFamily="34" charset="-122"/>
                <a:cs typeface="Roboto Medium" pitchFamily="34" charset="-120"/>
              </a:rPr>
              <a:t>Trong đồ họa 3D, một </a:t>
            </a:r>
            <a:r>
              <a:rPr lang="en-US" sz="1667" b="1" dirty="0">
                <a:solidFill>
                  <a:srgbClr val="000000"/>
                </a:solidFill>
                <a:latin typeface="Roboto Medium" pitchFamily="34" charset="0"/>
                <a:ea typeface="Roboto Medium" pitchFamily="34" charset="-122"/>
                <a:cs typeface="Roboto Medium" pitchFamily="34" charset="-120"/>
              </a:rPr>
              <a:t>Vertex</a:t>
            </a:r>
            <a:r>
              <a:rPr lang="en-US" sz="1667" dirty="0">
                <a:solidFill>
                  <a:srgbClr val="000000"/>
                </a:solidFill>
                <a:latin typeface="Roboto Medium" pitchFamily="34" charset="0"/>
                <a:ea typeface="Roboto Medium" pitchFamily="34" charset="-122"/>
                <a:cs typeface="Roboto Medium" pitchFamily="34" charset="-120"/>
              </a:rPr>
              <a:t> không chỉ là một điểm trong không gian mà còn mang theo nhiều thông tin quan trọng khác.</a:t>
            </a:r>
            <a:endParaRPr lang="en-US" sz="1667" dirty="0">
              <a:solidFill>
                <a:prstClr val="black"/>
              </a:solidFill>
              <a:latin typeface="Calibri" panose="020F0502020204030204"/>
            </a:endParaRPr>
          </a:p>
        </p:txBody>
      </p:sp>
      <p:sp>
        <p:nvSpPr>
          <p:cNvPr id="4" name="Text 2"/>
          <p:cNvSpPr/>
          <p:nvPr/>
        </p:nvSpPr>
        <p:spPr>
          <a:xfrm>
            <a:off x="3180853" y="2354827"/>
            <a:ext cx="1318220" cy="164803"/>
          </a:xfrm>
          <a:prstGeom prst="rect">
            <a:avLst/>
          </a:prstGeom>
          <a:noFill/>
          <a:ln/>
        </p:spPr>
        <p:txBody>
          <a:bodyPr wrap="none" lIns="0" tIns="0" rIns="0" bIns="0" rtlCol="0" anchor="t"/>
          <a:lstStyle/>
          <a:p>
            <a:pPr algn="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Position (Vị trí)</a:t>
            </a:r>
            <a:endParaRPr lang="en-US" sz="1667" dirty="0">
              <a:solidFill>
                <a:prstClr val="black"/>
              </a:solidFill>
              <a:latin typeface="Calibri" panose="020F0502020204030204"/>
            </a:endParaRPr>
          </a:p>
        </p:txBody>
      </p:sp>
      <p:sp>
        <p:nvSpPr>
          <p:cNvPr id="5" name="Text 3"/>
          <p:cNvSpPr/>
          <p:nvPr/>
        </p:nvSpPr>
        <p:spPr>
          <a:xfrm>
            <a:off x="228600" y="2659031"/>
            <a:ext cx="4270474" cy="168672"/>
          </a:xfrm>
          <a:prstGeom prst="rect">
            <a:avLst/>
          </a:prstGeom>
          <a:noFill/>
          <a:ln/>
        </p:spPr>
        <p:txBody>
          <a:bodyPr wrap="none" lIns="0" tIns="0" rIns="0" bIns="0" rtlCol="0" anchor="t"/>
          <a:lstStyle/>
          <a:p>
            <a:pPr algn="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Tọa độ (X, Y, Z) của đỉnh trong không gian 3D.</a:t>
            </a:r>
            <a:endParaRPr lang="en-US" sz="1167" dirty="0">
              <a:solidFill>
                <a:prstClr val="black"/>
              </a:solidFill>
              <a:latin typeface="Calibri" panose="020F0502020204030204"/>
            </a:endParaRPr>
          </a:p>
        </p:txBody>
      </p:sp>
      <p:pic>
        <p:nvPicPr>
          <p:cNvPr id="6" name="Image 0" descr="preencoded.png"/>
          <p:cNvPicPr>
            <a:picLocks noChangeAspect="1"/>
          </p:cNvPicPr>
          <p:nvPr/>
        </p:nvPicPr>
        <p:blipFill>
          <a:blip r:embed="rId3"/>
          <a:stretch>
            <a:fillRect/>
          </a:stretch>
        </p:blipFill>
        <p:spPr>
          <a:xfrm>
            <a:off x="4499074" y="1980506"/>
            <a:ext cx="2515294" cy="2515294"/>
          </a:xfrm>
          <a:prstGeom prst="rect">
            <a:avLst/>
          </a:prstGeom>
        </p:spPr>
      </p:pic>
      <p:sp>
        <p:nvSpPr>
          <p:cNvPr id="7" name="Text 4"/>
          <p:cNvSpPr/>
          <p:nvPr/>
        </p:nvSpPr>
        <p:spPr>
          <a:xfrm>
            <a:off x="5224511" y="2628622"/>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1</a:t>
            </a:r>
            <a:endParaRPr lang="en-US" sz="1167" dirty="0">
              <a:solidFill>
                <a:prstClr val="black"/>
              </a:solidFill>
              <a:latin typeface="Calibri" panose="020F0502020204030204"/>
            </a:endParaRPr>
          </a:p>
        </p:txBody>
      </p:sp>
      <p:sp>
        <p:nvSpPr>
          <p:cNvPr id="8" name="Text 5"/>
          <p:cNvSpPr/>
          <p:nvPr/>
        </p:nvSpPr>
        <p:spPr>
          <a:xfrm>
            <a:off x="7014368" y="2270492"/>
            <a:ext cx="1479848" cy="164803"/>
          </a:xfrm>
          <a:prstGeom prst="rect">
            <a:avLst/>
          </a:prstGeom>
          <a:noFill/>
          <a:ln/>
        </p:spPr>
        <p:txBody>
          <a:bodyPr wrap="none" lIns="0" tIns="0" rIns="0" bIns="0" rtlCol="0" anchor="t"/>
          <a:lstStyle/>
          <a:p>
            <a:pP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Normal (Pháp tuyến)</a:t>
            </a:r>
            <a:endParaRPr lang="en-US" sz="1667" dirty="0">
              <a:solidFill>
                <a:prstClr val="black"/>
              </a:solidFill>
              <a:latin typeface="Calibri" panose="020F0502020204030204"/>
            </a:endParaRPr>
          </a:p>
        </p:txBody>
      </p:sp>
      <p:sp>
        <p:nvSpPr>
          <p:cNvPr id="9" name="Text 6"/>
          <p:cNvSpPr/>
          <p:nvPr/>
        </p:nvSpPr>
        <p:spPr>
          <a:xfrm>
            <a:off x="7014368" y="2498496"/>
            <a:ext cx="4270573" cy="337344"/>
          </a:xfrm>
          <a:prstGeom prst="rect">
            <a:avLst/>
          </a:prstGeom>
          <a:noFill/>
          <a:ln/>
        </p:spPr>
        <p:txBody>
          <a:bodyPr wrap="square" lIns="0" tIns="0" rIns="0" bIns="0" rtlCol="0" anchor="t"/>
          <a:lstStyle/>
          <a:p>
            <a:pP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Vector chỉ hướng vuông góc với bề mặt tại đỉnh, quyết định cách ánh sáng tương tác với vật thể.</a:t>
            </a:r>
            <a:endParaRPr lang="en-US" sz="1167" dirty="0">
              <a:solidFill>
                <a:prstClr val="black"/>
              </a:solidFill>
              <a:latin typeface="Calibri" panose="020F0502020204030204"/>
            </a:endParaRPr>
          </a:p>
        </p:txBody>
      </p:sp>
      <p:pic>
        <p:nvPicPr>
          <p:cNvPr id="10" name="Image 1" descr="preencoded.png"/>
          <p:cNvPicPr>
            <a:picLocks noChangeAspect="1"/>
          </p:cNvPicPr>
          <p:nvPr/>
        </p:nvPicPr>
        <p:blipFill>
          <a:blip r:embed="rId4"/>
          <a:stretch>
            <a:fillRect/>
          </a:stretch>
        </p:blipFill>
        <p:spPr>
          <a:xfrm>
            <a:off x="4499074" y="1969133"/>
            <a:ext cx="2515294" cy="2515294"/>
          </a:xfrm>
          <a:prstGeom prst="rect">
            <a:avLst/>
          </a:prstGeom>
        </p:spPr>
      </p:pic>
      <p:sp>
        <p:nvSpPr>
          <p:cNvPr id="11" name="Text 7"/>
          <p:cNvSpPr/>
          <p:nvPr/>
        </p:nvSpPr>
        <p:spPr>
          <a:xfrm>
            <a:off x="6140499" y="2628622"/>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2</a:t>
            </a:r>
            <a:endParaRPr lang="en-US" sz="1167" dirty="0">
              <a:solidFill>
                <a:prstClr val="black"/>
              </a:solidFill>
              <a:latin typeface="Calibri" panose="020F0502020204030204"/>
            </a:endParaRPr>
          </a:p>
        </p:txBody>
      </p:sp>
      <p:sp>
        <p:nvSpPr>
          <p:cNvPr id="12" name="Text 8"/>
          <p:cNvSpPr/>
          <p:nvPr/>
        </p:nvSpPr>
        <p:spPr>
          <a:xfrm>
            <a:off x="7014368" y="3691502"/>
            <a:ext cx="1318220" cy="164803"/>
          </a:xfrm>
          <a:prstGeom prst="rect">
            <a:avLst/>
          </a:prstGeom>
          <a:noFill/>
          <a:ln/>
        </p:spPr>
        <p:txBody>
          <a:bodyPr wrap="none" lIns="0" tIns="0" rIns="0" bIns="0" rtlCol="0" anchor="t"/>
          <a:lstStyle/>
          <a:p>
            <a:pP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Color (Màu sắc)</a:t>
            </a:r>
            <a:endParaRPr lang="en-US" sz="1667" dirty="0">
              <a:solidFill>
                <a:prstClr val="black"/>
              </a:solidFill>
              <a:latin typeface="Calibri" panose="020F0502020204030204"/>
            </a:endParaRPr>
          </a:p>
        </p:txBody>
      </p:sp>
      <p:sp>
        <p:nvSpPr>
          <p:cNvPr id="13" name="Text 9"/>
          <p:cNvSpPr/>
          <p:nvPr/>
        </p:nvSpPr>
        <p:spPr>
          <a:xfrm>
            <a:off x="7014368" y="3919506"/>
            <a:ext cx="4270573" cy="168672"/>
          </a:xfrm>
          <a:prstGeom prst="rect">
            <a:avLst/>
          </a:prstGeom>
          <a:noFill/>
          <a:ln/>
        </p:spPr>
        <p:txBody>
          <a:bodyPr wrap="none" lIns="0" tIns="0" rIns="0" bIns="0" rtlCol="0" anchor="t"/>
          <a:lstStyle/>
          <a:p>
            <a:pP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Màu sắc riêng biệt được gán </a:t>
            </a:r>
            <a:r>
              <a:rPr lang="en-US" sz="1167" dirty="0" err="1">
                <a:solidFill>
                  <a:srgbClr val="000000"/>
                </a:solidFill>
                <a:latin typeface="Roboto Medium" pitchFamily="34" charset="0"/>
                <a:ea typeface="Roboto Medium" pitchFamily="34" charset="-122"/>
                <a:cs typeface="Roboto Medium" pitchFamily="34" charset="-120"/>
              </a:rPr>
              <a:t>cho</a:t>
            </a:r>
            <a:r>
              <a:rPr lang="en-US" sz="1167" dirty="0">
                <a:solidFill>
                  <a:srgbClr val="000000"/>
                </a:solidFill>
                <a:latin typeface="Roboto Medium" pitchFamily="34" charset="0"/>
                <a:ea typeface="Roboto Medium" pitchFamily="34" charset="-122"/>
                <a:cs typeface="Roboto Medium" pitchFamily="34" charset="-120"/>
              </a:rPr>
              <a:t> </a:t>
            </a:r>
            <a:r>
              <a:rPr lang="en-US" sz="1167" dirty="0" err="1">
                <a:solidFill>
                  <a:srgbClr val="000000"/>
                </a:solidFill>
                <a:latin typeface="Roboto Medium" pitchFamily="34" charset="0"/>
                <a:ea typeface="Roboto Medium" pitchFamily="34" charset="-122"/>
                <a:cs typeface="Roboto Medium" pitchFamily="34" charset="-120"/>
              </a:rPr>
              <a:t>đỉnh</a:t>
            </a:r>
            <a:endParaRPr lang="en-US" sz="1167" dirty="0">
              <a:solidFill>
                <a:prstClr val="black"/>
              </a:solidFill>
              <a:latin typeface="Calibri" panose="020F0502020204030204"/>
            </a:endParaRPr>
          </a:p>
        </p:txBody>
      </p:sp>
      <p:pic>
        <p:nvPicPr>
          <p:cNvPr id="14" name="Image 2" descr="preencoded.png"/>
          <p:cNvPicPr>
            <a:picLocks noChangeAspect="1"/>
          </p:cNvPicPr>
          <p:nvPr/>
        </p:nvPicPr>
        <p:blipFill>
          <a:blip r:embed="rId5"/>
          <a:stretch>
            <a:fillRect/>
          </a:stretch>
        </p:blipFill>
        <p:spPr>
          <a:xfrm>
            <a:off x="4499074" y="1969133"/>
            <a:ext cx="2515294" cy="2515294"/>
          </a:xfrm>
          <a:prstGeom prst="rect">
            <a:avLst/>
          </a:prstGeom>
        </p:spPr>
      </p:pic>
      <p:sp>
        <p:nvSpPr>
          <p:cNvPr id="15" name="Text 10"/>
          <p:cNvSpPr/>
          <p:nvPr/>
        </p:nvSpPr>
        <p:spPr>
          <a:xfrm>
            <a:off x="6140499" y="3544609"/>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3</a:t>
            </a:r>
            <a:endParaRPr lang="en-US" sz="1167" dirty="0">
              <a:solidFill>
                <a:prstClr val="black"/>
              </a:solidFill>
              <a:latin typeface="Calibri" panose="020F0502020204030204"/>
            </a:endParaRPr>
          </a:p>
        </p:txBody>
      </p:sp>
      <p:sp>
        <p:nvSpPr>
          <p:cNvPr id="16" name="Text 11"/>
          <p:cNvSpPr/>
          <p:nvPr/>
        </p:nvSpPr>
        <p:spPr>
          <a:xfrm>
            <a:off x="3123008" y="3691502"/>
            <a:ext cx="1376065" cy="164803"/>
          </a:xfrm>
          <a:prstGeom prst="rect">
            <a:avLst/>
          </a:prstGeom>
          <a:noFill/>
          <a:ln/>
        </p:spPr>
        <p:txBody>
          <a:bodyPr wrap="none" lIns="0" tIns="0" rIns="0" bIns="0" rtlCol="0" anchor="t"/>
          <a:lstStyle/>
          <a:p>
            <a:pPr algn="r" defTabSz="761970">
              <a:lnSpc>
                <a:spcPts val="1292"/>
              </a:lnSpc>
            </a:pPr>
            <a:r>
              <a:rPr lang="en-US" sz="1667" b="1" dirty="0">
                <a:solidFill>
                  <a:srgbClr val="000000"/>
                </a:solidFill>
                <a:latin typeface="Montserrat Black" pitchFamily="34" charset="0"/>
                <a:ea typeface="Montserrat Black" pitchFamily="34" charset="-122"/>
                <a:cs typeface="Montserrat Black" pitchFamily="34" charset="-120"/>
              </a:rPr>
              <a:t>Texture Coordinate</a:t>
            </a:r>
            <a:endParaRPr lang="en-US" sz="1667" dirty="0">
              <a:solidFill>
                <a:prstClr val="black"/>
              </a:solidFill>
              <a:latin typeface="Calibri" panose="020F0502020204030204"/>
            </a:endParaRPr>
          </a:p>
        </p:txBody>
      </p:sp>
      <p:sp>
        <p:nvSpPr>
          <p:cNvPr id="17" name="Text 12"/>
          <p:cNvSpPr/>
          <p:nvPr/>
        </p:nvSpPr>
        <p:spPr>
          <a:xfrm>
            <a:off x="228600" y="3995706"/>
            <a:ext cx="4270474" cy="168672"/>
          </a:xfrm>
          <a:prstGeom prst="rect">
            <a:avLst/>
          </a:prstGeom>
          <a:noFill/>
          <a:ln/>
        </p:spPr>
        <p:txBody>
          <a:bodyPr wrap="none" lIns="0" tIns="0" rIns="0" bIns="0" rtlCol="0" anchor="t"/>
          <a:lstStyle/>
          <a:p>
            <a:pPr algn="r" defTabSz="761970">
              <a:lnSpc>
                <a:spcPts val="1292"/>
              </a:lnSpc>
            </a:pPr>
            <a:r>
              <a:rPr lang="en-US" sz="1167" dirty="0">
                <a:solidFill>
                  <a:srgbClr val="000000"/>
                </a:solidFill>
                <a:latin typeface="Roboto Medium" pitchFamily="34" charset="0"/>
                <a:ea typeface="Roboto Medium" pitchFamily="34" charset="-122"/>
                <a:cs typeface="Roboto Medium" pitchFamily="34" charset="-120"/>
              </a:rPr>
              <a:t>Tọa độ (U, V) chỉ ra cách texture </a:t>
            </a:r>
            <a:r>
              <a:rPr lang="en-US" sz="1167" dirty="0" err="1">
                <a:solidFill>
                  <a:srgbClr val="000000"/>
                </a:solidFill>
                <a:latin typeface="Roboto Medium" pitchFamily="34" charset="0"/>
                <a:ea typeface="Roboto Medium" pitchFamily="34" charset="-122"/>
                <a:cs typeface="Roboto Medium" pitchFamily="34" charset="-120"/>
              </a:rPr>
              <a:t>sẽ</a:t>
            </a:r>
            <a:r>
              <a:rPr lang="en-US" sz="1167" dirty="0">
                <a:solidFill>
                  <a:srgbClr val="000000"/>
                </a:solidFill>
                <a:latin typeface="Roboto Medium" pitchFamily="34" charset="0"/>
                <a:ea typeface="Roboto Medium" pitchFamily="34" charset="-122"/>
                <a:cs typeface="Roboto Medium" pitchFamily="34" charset="-120"/>
              </a:rPr>
              <a:t> được ánh </a:t>
            </a:r>
            <a:r>
              <a:rPr lang="en-US" sz="1167" dirty="0" err="1">
                <a:solidFill>
                  <a:srgbClr val="000000"/>
                </a:solidFill>
                <a:latin typeface="Roboto Medium" pitchFamily="34" charset="0"/>
                <a:ea typeface="Roboto Medium" pitchFamily="34" charset="-122"/>
                <a:cs typeface="Roboto Medium" pitchFamily="34" charset="-120"/>
              </a:rPr>
              <a:t>xạ</a:t>
            </a:r>
            <a:r>
              <a:rPr lang="en-US" sz="1167" dirty="0">
                <a:solidFill>
                  <a:srgbClr val="000000"/>
                </a:solidFill>
                <a:latin typeface="Roboto Medium" pitchFamily="34" charset="0"/>
                <a:ea typeface="Roboto Medium" pitchFamily="34" charset="-122"/>
                <a:cs typeface="Roboto Medium" pitchFamily="34" charset="-120"/>
              </a:rPr>
              <a:t> </a:t>
            </a:r>
          </a:p>
          <a:p>
            <a:pPr algn="r" defTabSz="761970">
              <a:lnSpc>
                <a:spcPts val="1292"/>
              </a:lnSpc>
            </a:pPr>
            <a:r>
              <a:rPr lang="en-US" sz="1167" dirty="0" err="1">
                <a:solidFill>
                  <a:srgbClr val="000000"/>
                </a:solidFill>
                <a:latin typeface="Roboto Medium" pitchFamily="34" charset="0"/>
                <a:ea typeface="Roboto Medium" pitchFamily="34" charset="-122"/>
                <a:cs typeface="Roboto Medium" pitchFamily="34" charset="-120"/>
              </a:rPr>
              <a:t>lên</a:t>
            </a:r>
            <a:r>
              <a:rPr lang="en-US" sz="1167" dirty="0">
                <a:solidFill>
                  <a:srgbClr val="000000"/>
                </a:solidFill>
                <a:latin typeface="Roboto Medium" pitchFamily="34" charset="0"/>
                <a:ea typeface="Roboto Medium" pitchFamily="34" charset="-122"/>
                <a:cs typeface="Roboto Medium" pitchFamily="34" charset="-120"/>
              </a:rPr>
              <a:t> bề mặt vật thể.</a:t>
            </a:r>
            <a:endParaRPr lang="en-US" sz="1167" dirty="0">
              <a:solidFill>
                <a:prstClr val="black"/>
              </a:solidFill>
              <a:latin typeface="Calibri" panose="020F0502020204030204"/>
            </a:endParaRPr>
          </a:p>
        </p:txBody>
      </p:sp>
      <p:pic>
        <p:nvPicPr>
          <p:cNvPr id="18" name="Image 3" descr="preencoded.png"/>
          <p:cNvPicPr>
            <a:picLocks noChangeAspect="1"/>
          </p:cNvPicPr>
          <p:nvPr/>
        </p:nvPicPr>
        <p:blipFill>
          <a:blip r:embed="rId6"/>
          <a:stretch>
            <a:fillRect/>
          </a:stretch>
        </p:blipFill>
        <p:spPr>
          <a:xfrm>
            <a:off x="4499073" y="1969133"/>
            <a:ext cx="2515294" cy="2515294"/>
          </a:xfrm>
          <a:prstGeom prst="rect">
            <a:avLst/>
          </a:prstGeom>
        </p:spPr>
      </p:pic>
      <p:sp>
        <p:nvSpPr>
          <p:cNvPr id="19" name="Text 13"/>
          <p:cNvSpPr/>
          <p:nvPr/>
        </p:nvSpPr>
        <p:spPr>
          <a:xfrm>
            <a:off x="5224511" y="3544609"/>
            <a:ext cx="148233" cy="185341"/>
          </a:xfrm>
          <a:prstGeom prst="rect">
            <a:avLst/>
          </a:prstGeom>
          <a:noFill/>
          <a:ln/>
        </p:spPr>
        <p:txBody>
          <a:bodyPr wrap="none" lIns="0" tIns="0" rIns="0" bIns="0" rtlCol="0" anchor="t"/>
          <a:lstStyle/>
          <a:p>
            <a:pPr defTabSz="761970">
              <a:lnSpc>
                <a:spcPts val="1833"/>
              </a:lnSpc>
            </a:pPr>
            <a:r>
              <a:rPr lang="en-US" sz="1167" b="1" dirty="0">
                <a:solidFill>
                  <a:srgbClr val="000000"/>
                </a:solidFill>
                <a:latin typeface="Montserrat Black" pitchFamily="34" charset="0"/>
                <a:ea typeface="Montserrat Black" pitchFamily="34" charset="-122"/>
                <a:cs typeface="Montserrat Black" pitchFamily="34" charset="-120"/>
              </a:rPr>
              <a:t>4</a:t>
            </a:r>
            <a:endParaRPr lang="en-US" sz="1167" dirty="0">
              <a:solidFill>
                <a:prstClr val="black"/>
              </a:solidFill>
              <a:latin typeface="Calibri" panose="020F0502020204030204"/>
            </a:endParaRPr>
          </a:p>
        </p:txBody>
      </p:sp>
      <p:sp>
        <p:nvSpPr>
          <p:cNvPr id="20" name="Shape 17">
            <a:extLst>
              <a:ext uri="{FF2B5EF4-FFF2-40B4-BE49-F238E27FC236}">
                <a16:creationId xmlns:a16="http://schemas.microsoft.com/office/drawing/2014/main" id="{D3DED264-ADCF-36F6-F2BC-B74E027C2431}"/>
              </a:ext>
            </a:extLst>
          </p:cNvPr>
          <p:cNvSpPr/>
          <p:nvPr/>
        </p:nvSpPr>
        <p:spPr>
          <a:xfrm>
            <a:off x="567829" y="4922540"/>
            <a:ext cx="11056343" cy="1510208"/>
          </a:xfrm>
          <a:prstGeom prst="roundRect">
            <a:avLst>
              <a:gd name="adj" fmla="val 2933"/>
            </a:avLst>
          </a:prstGeom>
          <a:solidFill>
            <a:srgbClr val="214B7E"/>
          </a:solidFill>
          <a:ln/>
        </p:spPr>
      </p:sp>
      <p:sp>
        <p:nvSpPr>
          <p:cNvPr id="21" name="Text 18">
            <a:extLst>
              <a:ext uri="{FF2B5EF4-FFF2-40B4-BE49-F238E27FC236}">
                <a16:creationId xmlns:a16="http://schemas.microsoft.com/office/drawing/2014/main" id="{E7D03361-0E08-4B4B-7375-E16CCA3AC058}"/>
              </a:ext>
            </a:extLst>
          </p:cNvPr>
          <p:cNvSpPr/>
          <p:nvPr/>
        </p:nvSpPr>
        <p:spPr>
          <a:xfrm>
            <a:off x="1081583" y="5681533"/>
            <a:ext cx="2564507" cy="171153"/>
          </a:xfrm>
          <a:prstGeom prst="rect">
            <a:avLst/>
          </a:prstGeom>
          <a:noFill/>
          <a:ln/>
        </p:spPr>
        <p:txBody>
          <a:bodyPr wrap="none" lIns="0" tIns="0" rIns="0" bIns="0" rtlCol="0" anchor="t"/>
          <a:lstStyle/>
          <a:p>
            <a:pPr defTabSz="761970">
              <a:lnSpc>
                <a:spcPts val="1292"/>
              </a:lnSpc>
            </a:pPr>
            <a:r>
              <a:rPr lang="en-US" sz="2400" b="1" dirty="0">
                <a:solidFill>
                  <a:srgbClr val="000000"/>
                </a:solidFill>
                <a:latin typeface="Montserrat Black" pitchFamily="34" charset="0"/>
                <a:ea typeface="Montserrat Black" pitchFamily="34" charset="-122"/>
                <a:cs typeface="Montserrat Black" pitchFamily="34" charset="-120"/>
              </a:rPr>
              <a:t>❓</a:t>
            </a:r>
            <a:r>
              <a:rPr lang="en-US" sz="2400" b="1" dirty="0">
                <a:solidFill>
                  <a:srgbClr val="FFFFFF"/>
                </a:solidFill>
                <a:latin typeface="Montserrat Black" pitchFamily="34" charset="0"/>
                <a:ea typeface="Montserrat Black" pitchFamily="34" charset="-122"/>
                <a:cs typeface="Montserrat Black" pitchFamily="34" charset="-120"/>
              </a:rPr>
              <a:t> Nếu thiếu normal, điều gì xảy ra?</a:t>
            </a:r>
            <a:endParaRPr lang="en-US" sz="2400" dirty="0">
              <a:solidFill>
                <a:prstClr val="black"/>
              </a:solidFill>
              <a:latin typeface="Calibri" panose="020F0502020204030204"/>
            </a:endParaRPr>
          </a:p>
        </p:txBody>
      </p:sp>
    </p:spTree>
    <p:extLst>
      <p:ext uri="{BB962C8B-B14F-4D97-AF65-F5344CB8AC3E}">
        <p14:creationId xmlns:p14="http://schemas.microsoft.com/office/powerpoint/2010/main" val="2130084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054F8-C42F-719C-C39C-5FE1C93B2D25}"/>
              </a:ext>
            </a:extLst>
          </p:cNvPr>
          <p:cNvPicPr>
            <a:picLocks noChangeAspect="1"/>
          </p:cNvPicPr>
          <p:nvPr/>
        </p:nvPicPr>
        <p:blipFill>
          <a:blip r:embed="rId2"/>
          <a:stretch>
            <a:fillRect/>
          </a:stretch>
        </p:blipFill>
        <p:spPr>
          <a:xfrm>
            <a:off x="3276600" y="762694"/>
            <a:ext cx="6351530" cy="3919325"/>
          </a:xfrm>
          <a:prstGeom prst="rect">
            <a:avLst/>
          </a:prstGeom>
        </p:spPr>
      </p:pic>
      <p:sp>
        <p:nvSpPr>
          <p:cNvPr id="23" name="Shape 17"/>
          <p:cNvSpPr/>
          <p:nvPr/>
        </p:nvSpPr>
        <p:spPr>
          <a:xfrm>
            <a:off x="567829" y="4922540"/>
            <a:ext cx="11056343" cy="1510208"/>
          </a:xfrm>
          <a:prstGeom prst="roundRect">
            <a:avLst>
              <a:gd name="adj" fmla="val 2933"/>
            </a:avLst>
          </a:prstGeom>
          <a:solidFill>
            <a:srgbClr val="214B7E"/>
          </a:solidFill>
          <a:ln/>
        </p:spPr>
      </p:sp>
      <p:pic>
        <p:nvPicPr>
          <p:cNvPr id="24" name="Image 4" descr="preencoded.png"/>
          <p:cNvPicPr>
            <a:picLocks noChangeAspect="1"/>
          </p:cNvPicPr>
          <p:nvPr/>
        </p:nvPicPr>
        <p:blipFill>
          <a:blip r:embed="rId3"/>
          <a:stretch>
            <a:fillRect/>
          </a:stretch>
        </p:blipFill>
        <p:spPr>
          <a:xfrm>
            <a:off x="673199" y="5065911"/>
            <a:ext cx="164703" cy="131763"/>
          </a:xfrm>
          <a:prstGeom prst="rect">
            <a:avLst/>
          </a:prstGeom>
        </p:spPr>
      </p:pic>
      <p:sp>
        <p:nvSpPr>
          <p:cNvPr id="25" name="Text 18"/>
          <p:cNvSpPr/>
          <p:nvPr/>
        </p:nvSpPr>
        <p:spPr>
          <a:xfrm>
            <a:off x="943272" y="5054204"/>
            <a:ext cx="2564507" cy="171153"/>
          </a:xfrm>
          <a:prstGeom prst="rect">
            <a:avLst/>
          </a:prstGeom>
          <a:noFill/>
          <a:ln/>
        </p:spPr>
        <p:txBody>
          <a:bodyPr wrap="none" lIns="0" tIns="0" rIns="0" bIns="0" rtlCol="0" anchor="t"/>
          <a:lstStyle/>
          <a:p>
            <a:pPr defTabSz="761970">
              <a:lnSpc>
                <a:spcPts val="1292"/>
              </a:lnSpc>
            </a:pPr>
            <a:r>
              <a:rPr lang="en-US" sz="1250" b="1" dirty="0">
                <a:solidFill>
                  <a:srgbClr val="000000"/>
                </a:solidFill>
                <a:latin typeface="Montserrat Black" pitchFamily="34" charset="0"/>
                <a:ea typeface="Montserrat Black" pitchFamily="34" charset="-122"/>
                <a:cs typeface="Montserrat Black" pitchFamily="34" charset="-120"/>
              </a:rPr>
              <a:t>❓</a:t>
            </a:r>
            <a:r>
              <a:rPr lang="en-US" sz="1250" b="1" dirty="0">
                <a:solidFill>
                  <a:srgbClr val="FFFFFF"/>
                </a:solidFill>
                <a:latin typeface="Montserrat Black" pitchFamily="34" charset="0"/>
                <a:ea typeface="Montserrat Black" pitchFamily="34" charset="-122"/>
                <a:cs typeface="Montserrat Black" pitchFamily="34" charset="-120"/>
              </a:rPr>
              <a:t> Nếu thiếu normal, điều gì xảy ra?</a:t>
            </a:r>
            <a:endParaRPr lang="en-US" sz="1250" dirty="0">
              <a:solidFill>
                <a:prstClr val="black"/>
              </a:solidFill>
              <a:latin typeface="Calibri" panose="020F0502020204030204"/>
            </a:endParaRPr>
          </a:p>
        </p:txBody>
      </p:sp>
      <p:sp>
        <p:nvSpPr>
          <p:cNvPr id="26" name="Text 19"/>
          <p:cNvSpPr/>
          <p:nvPr/>
        </p:nvSpPr>
        <p:spPr>
          <a:xfrm>
            <a:off x="943273" y="5330726"/>
            <a:ext cx="10575528" cy="210939"/>
          </a:xfrm>
          <a:prstGeom prst="rect">
            <a:avLst/>
          </a:prstGeom>
          <a:noFill/>
          <a:ln/>
        </p:spPr>
        <p:txBody>
          <a:bodyPr wrap="none" lIns="0" tIns="0" rIns="0" bIns="0" rtlCol="0" anchor="t"/>
          <a:lstStyle/>
          <a:p>
            <a:pPr defTabSz="761970">
              <a:lnSpc>
                <a:spcPts val="1625"/>
              </a:lnSpc>
            </a:pPr>
            <a:r>
              <a:rPr lang="en-US" sz="1250" dirty="0">
                <a:solidFill>
                  <a:srgbClr val="FFFFFF"/>
                </a:solidFill>
                <a:latin typeface="Roboto Medium" pitchFamily="34" charset="0"/>
                <a:ea typeface="Roboto Medium" pitchFamily="34" charset="-122"/>
                <a:cs typeface="Roboto Medium" pitchFamily="34" charset="-120"/>
              </a:rPr>
              <a:t>Nếu thiếu thông tin normal, vật thể sẽ không thể phản ứng đúng với ánh sáng, dẫn đến bề mặt trông phẳng lì, không có chiều sâu và không chân thực.</a:t>
            </a:r>
            <a:endParaRPr lang="en-US" sz="1250" dirty="0">
              <a:solidFill>
                <a:prstClr val="black"/>
              </a:solidFill>
              <a:latin typeface="Calibri" panose="020F0502020204030204"/>
            </a:endParaRPr>
          </a:p>
        </p:txBody>
      </p:sp>
      <p:sp>
        <p:nvSpPr>
          <p:cNvPr id="27" name="Text 20"/>
          <p:cNvSpPr/>
          <p:nvPr/>
        </p:nvSpPr>
        <p:spPr>
          <a:xfrm>
            <a:off x="943273" y="5636519"/>
            <a:ext cx="10575528" cy="210939"/>
          </a:xfrm>
          <a:prstGeom prst="rect">
            <a:avLst/>
          </a:prstGeom>
          <a:noFill/>
          <a:ln/>
        </p:spPr>
        <p:txBody>
          <a:bodyPr wrap="none" lIns="0" tIns="0" rIns="0" bIns="0" rtlCol="0" anchor="t"/>
          <a:lstStyle/>
          <a:p>
            <a:pPr marL="285739" indent="-285739" defTabSz="761970">
              <a:lnSpc>
                <a:spcPts val="1292"/>
              </a:lnSpc>
              <a:buSzPct val="100000"/>
              <a:buFontTx/>
              <a:buChar char="•"/>
            </a:pPr>
            <a:r>
              <a:rPr lang="en-US" sz="1250" dirty="0">
                <a:solidFill>
                  <a:srgbClr val="FFFFFF"/>
                </a:solidFill>
                <a:latin typeface="Roboto Medium" pitchFamily="34" charset="0"/>
                <a:ea typeface="Roboto Medium" pitchFamily="34" charset="-122"/>
                <a:cs typeface="Roboto Medium" pitchFamily="34" charset="-120"/>
              </a:rPr>
              <a:t>Vertex là </a:t>
            </a:r>
            <a:r>
              <a:rPr lang="en-US" sz="1250" b="1" dirty="0">
                <a:solidFill>
                  <a:srgbClr val="FFFFFF"/>
                </a:solidFill>
                <a:latin typeface="Roboto Medium" pitchFamily="34" charset="0"/>
                <a:ea typeface="Roboto Medium" pitchFamily="34" charset="-122"/>
                <a:cs typeface="Roboto Medium" pitchFamily="34" charset="-120"/>
              </a:rPr>
              <a:t>đầu vào chính của vertex shader</a:t>
            </a:r>
            <a:r>
              <a:rPr lang="en-US" sz="1250" dirty="0">
                <a:solidFill>
                  <a:srgbClr val="FFFFFF"/>
                </a:solidFill>
                <a:latin typeface="Roboto Medium" pitchFamily="34" charset="0"/>
                <a:ea typeface="Roboto Medium" pitchFamily="34" charset="-122"/>
                <a:cs typeface="Roboto Medium" pitchFamily="34" charset="-120"/>
              </a:rPr>
              <a:t>, nơi các thuộc tính của đỉnh được xử lý.</a:t>
            </a:r>
            <a:endParaRPr lang="en-US" sz="1250" dirty="0">
              <a:solidFill>
                <a:prstClr val="black"/>
              </a:solidFill>
              <a:latin typeface="Calibri" panose="020F0502020204030204"/>
            </a:endParaRPr>
          </a:p>
        </p:txBody>
      </p:sp>
      <p:sp>
        <p:nvSpPr>
          <p:cNvPr id="28" name="Text 21"/>
          <p:cNvSpPr/>
          <p:nvPr/>
        </p:nvSpPr>
        <p:spPr>
          <a:xfrm>
            <a:off x="943273" y="5884367"/>
            <a:ext cx="10575528" cy="210939"/>
          </a:xfrm>
          <a:prstGeom prst="rect">
            <a:avLst/>
          </a:prstGeom>
          <a:noFill/>
          <a:ln/>
        </p:spPr>
        <p:txBody>
          <a:bodyPr wrap="none" lIns="0" tIns="0" rIns="0" bIns="0" rtlCol="0" anchor="t"/>
          <a:lstStyle/>
          <a:p>
            <a:pPr marL="285739" indent="-285739" defTabSz="761970">
              <a:lnSpc>
                <a:spcPts val="1292"/>
              </a:lnSpc>
              <a:buSzPct val="100000"/>
              <a:buFontTx/>
              <a:buChar char="•"/>
            </a:pPr>
            <a:r>
              <a:rPr lang="en-US" sz="1250" dirty="0">
                <a:solidFill>
                  <a:srgbClr val="FFFFFF"/>
                </a:solidFill>
                <a:latin typeface="Roboto Medium" pitchFamily="34" charset="0"/>
                <a:ea typeface="Roboto Medium" pitchFamily="34" charset="-122"/>
                <a:cs typeface="Roboto Medium" pitchFamily="34" charset="-120"/>
              </a:rPr>
              <a:t>Mỗi thuộc tính thêm vào cho vertex sẽ làm </a:t>
            </a:r>
            <a:r>
              <a:rPr lang="en-US" sz="1250" b="1" dirty="0">
                <a:solidFill>
                  <a:srgbClr val="FFFFFF"/>
                </a:solidFill>
                <a:latin typeface="Roboto Medium" pitchFamily="34" charset="0"/>
                <a:ea typeface="Roboto Medium" pitchFamily="34" charset="-122"/>
                <a:cs typeface="Roboto Medium" pitchFamily="34" charset="-120"/>
              </a:rPr>
              <a:t>tăng bộ nhớ và băng thông</a:t>
            </a:r>
            <a:r>
              <a:rPr lang="en-US" sz="1250" dirty="0">
                <a:solidFill>
                  <a:srgbClr val="FFFFFF"/>
                </a:solidFill>
                <a:latin typeface="Roboto Medium" pitchFamily="34" charset="0"/>
                <a:ea typeface="Roboto Medium" pitchFamily="34" charset="-122"/>
                <a:cs typeface="Roboto Medium" pitchFamily="34" charset="-120"/>
              </a:rPr>
              <a:t> cần thiết.</a:t>
            </a:r>
            <a:endParaRPr lang="en-US" sz="1250" dirty="0">
              <a:solidFill>
                <a:prstClr val="black"/>
              </a:solidFill>
              <a:latin typeface="Calibri" panose="020F0502020204030204"/>
            </a:endParaRPr>
          </a:p>
        </p:txBody>
      </p:sp>
      <p:sp>
        <p:nvSpPr>
          <p:cNvPr id="29" name="Text 22"/>
          <p:cNvSpPr/>
          <p:nvPr/>
        </p:nvSpPr>
        <p:spPr>
          <a:xfrm>
            <a:off x="943273" y="6132216"/>
            <a:ext cx="10575528" cy="210939"/>
          </a:xfrm>
          <a:prstGeom prst="rect">
            <a:avLst/>
          </a:prstGeom>
          <a:noFill/>
          <a:ln/>
        </p:spPr>
        <p:txBody>
          <a:bodyPr wrap="none" lIns="0" tIns="0" rIns="0" bIns="0" rtlCol="0" anchor="t"/>
          <a:lstStyle/>
          <a:p>
            <a:pPr marL="285739" indent="-285739" defTabSz="761970">
              <a:lnSpc>
                <a:spcPts val="1292"/>
              </a:lnSpc>
              <a:buSzPct val="100000"/>
              <a:buFontTx/>
              <a:buChar char="•"/>
            </a:pPr>
            <a:r>
              <a:rPr lang="en-US" sz="1250" dirty="0">
                <a:solidFill>
                  <a:srgbClr val="FFFFFF"/>
                </a:solidFill>
                <a:latin typeface="Roboto Medium" pitchFamily="34" charset="0"/>
                <a:ea typeface="Roboto Medium" pitchFamily="34" charset="-122"/>
                <a:cs typeface="Roboto Medium" pitchFamily="34" charset="-120"/>
              </a:rPr>
              <a:t>Đây là một </a:t>
            </a:r>
            <a:r>
              <a:rPr lang="en-US" sz="1250" b="1" dirty="0">
                <a:solidFill>
                  <a:srgbClr val="FFFFFF"/>
                </a:solidFill>
                <a:latin typeface="Roboto Medium" pitchFamily="34" charset="0"/>
                <a:ea typeface="Roboto Medium" pitchFamily="34" charset="-122"/>
                <a:cs typeface="Roboto Medium" pitchFamily="34" charset="-120"/>
              </a:rPr>
              <a:t>trade-off</a:t>
            </a:r>
            <a:r>
              <a:rPr lang="en-US" sz="1250" dirty="0">
                <a:solidFill>
                  <a:srgbClr val="FFFFFF"/>
                </a:solidFill>
                <a:latin typeface="Roboto Medium" pitchFamily="34" charset="0"/>
                <a:ea typeface="Roboto Medium" pitchFamily="34" charset="-122"/>
                <a:cs typeface="Roboto Medium" pitchFamily="34" charset="-120"/>
              </a:rPr>
              <a:t> quan trọng giữa chất lượng hình ảnh và hiệu suất.</a:t>
            </a:r>
            <a:endParaRPr lang="en-US" sz="1250" dirty="0">
              <a:solidFill>
                <a:prstClr val="black"/>
              </a:solidFill>
              <a:latin typeface="Calibri" panose="020F0502020204030204"/>
            </a:endParaRPr>
          </a:p>
        </p:txBody>
      </p:sp>
    </p:spTree>
    <p:extLst>
      <p:ext uri="{BB962C8B-B14F-4D97-AF65-F5344CB8AC3E}">
        <p14:creationId xmlns:p14="http://schemas.microsoft.com/office/powerpoint/2010/main" val="320857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6D06-B2E0-56DE-91F7-EF9E03AA6A1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55FFF8B-5C6C-3509-F784-1CF939BCDF4C}"/>
              </a:ext>
            </a:extLst>
          </p:cNvPr>
          <p:cNvSpPr/>
          <p:nvPr/>
        </p:nvSpPr>
        <p:spPr>
          <a:xfrm>
            <a:off x="2571006" y="2960588"/>
            <a:ext cx="7049988" cy="936824"/>
          </a:xfrm>
          <a:prstGeom prst="rect">
            <a:avLst/>
          </a:prstGeom>
          <a:noFill/>
          <a:ln/>
        </p:spPr>
        <p:txBody>
          <a:bodyPr wrap="none" lIns="0" tIns="0" rIns="0" bIns="0" rtlCol="0" anchor="t"/>
          <a:lstStyle/>
          <a:p>
            <a:pPr algn="ctr" defTabSz="761970">
              <a:lnSpc>
                <a:spcPts val="3917"/>
              </a:lnSpc>
            </a:pPr>
            <a:r>
              <a:rPr lang="en-US" sz="3125" b="1" dirty="0" err="1">
                <a:solidFill>
                  <a:srgbClr val="1F497D"/>
                </a:solidFill>
                <a:latin typeface="Montserrat Black" pitchFamily="34" charset="0"/>
              </a:rPr>
              <a:t>Đồ</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họa</a:t>
            </a:r>
            <a:r>
              <a:rPr lang="en-US" sz="3125" b="1" dirty="0">
                <a:solidFill>
                  <a:srgbClr val="1F497D"/>
                </a:solidFill>
                <a:latin typeface="Montserrat Black" pitchFamily="34" charset="0"/>
              </a:rPr>
              <a:t> 2D </a:t>
            </a:r>
            <a:r>
              <a:rPr lang="en-US" sz="3125" b="1" dirty="0" err="1">
                <a:solidFill>
                  <a:srgbClr val="1F497D"/>
                </a:solidFill>
                <a:latin typeface="Montserrat Black" pitchFamily="34" charset="0"/>
              </a:rPr>
              <a:t>và</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Đồ</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họa</a:t>
            </a:r>
            <a:r>
              <a:rPr lang="en-US" sz="3125" b="1" dirty="0">
                <a:solidFill>
                  <a:srgbClr val="1F497D"/>
                </a:solidFill>
                <a:latin typeface="Montserrat Black" pitchFamily="34" charset="0"/>
              </a:rPr>
              <a:t> 3D</a:t>
            </a:r>
            <a:endParaRPr lang="en-US" sz="3125" dirty="0">
              <a:solidFill>
                <a:prstClr val="black"/>
              </a:solidFill>
              <a:latin typeface="Calibri" panose="020F0502020204030204"/>
            </a:endParaRPr>
          </a:p>
        </p:txBody>
      </p:sp>
    </p:spTree>
    <p:extLst>
      <p:ext uri="{BB962C8B-B14F-4D97-AF65-F5344CB8AC3E}">
        <p14:creationId xmlns:p14="http://schemas.microsoft.com/office/powerpoint/2010/main" val="101175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D779D-0CEC-E677-CA68-AE50BAC63875}"/>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1D7AD893-2EA2-EDC7-44B0-709536771F3E}"/>
              </a:ext>
            </a:extLst>
          </p:cNvPr>
          <p:cNvSpPr/>
          <p:nvPr/>
        </p:nvSpPr>
        <p:spPr>
          <a:xfrm>
            <a:off x="388345" y="663461"/>
            <a:ext cx="5239643" cy="472480"/>
          </a:xfrm>
          <a:prstGeom prst="rect">
            <a:avLst/>
          </a:prstGeom>
          <a:noFill/>
          <a:ln/>
        </p:spPr>
        <p:txBody>
          <a:bodyPr wrap="none" lIns="0" tIns="0" rIns="0" bIns="0" rtlCol="0" anchor="t"/>
          <a:lstStyle/>
          <a:p>
            <a:pPr defTabSz="761970">
              <a:lnSpc>
                <a:spcPts val="3708"/>
              </a:lnSpc>
            </a:pPr>
            <a:r>
              <a:rPr lang="en-US" sz="3500" b="1" dirty="0" err="1">
                <a:solidFill>
                  <a:srgbClr val="1F497D"/>
                </a:solidFill>
                <a:latin typeface="Montserrat" panose="00000500000000000000" pitchFamily="2" charset="0"/>
              </a:rPr>
              <a:t>Đồ</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họa</a:t>
            </a:r>
            <a:r>
              <a:rPr lang="en-US" sz="3500" b="1" dirty="0">
                <a:solidFill>
                  <a:srgbClr val="1F497D"/>
                </a:solidFill>
                <a:latin typeface="Montserrat" panose="00000500000000000000" pitchFamily="2" charset="0"/>
              </a:rPr>
              <a:t> 2D – </a:t>
            </a:r>
            <a:r>
              <a:rPr lang="en-US" sz="3500" b="1" dirty="0" err="1">
                <a:solidFill>
                  <a:srgbClr val="1F497D"/>
                </a:solidFill>
                <a:latin typeface="Montserrat" panose="00000500000000000000" pitchFamily="2" charset="0"/>
              </a:rPr>
              <a:t>Đồ</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họa</a:t>
            </a:r>
            <a:r>
              <a:rPr lang="en-US" sz="3500" b="1" dirty="0">
                <a:solidFill>
                  <a:srgbClr val="1F497D"/>
                </a:solidFill>
                <a:latin typeface="Montserrat" panose="00000500000000000000" pitchFamily="2" charset="0"/>
              </a:rPr>
              <a:t> 2 </a:t>
            </a:r>
            <a:r>
              <a:rPr lang="en-US" sz="3500" b="1" dirty="0" err="1">
                <a:solidFill>
                  <a:srgbClr val="1F497D"/>
                </a:solidFill>
                <a:latin typeface="Montserrat" panose="00000500000000000000" pitchFamily="2" charset="0"/>
              </a:rPr>
              <a:t>chiều</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10371607-1D71-8FFB-229E-6A4B629B8091}"/>
              </a:ext>
            </a:extLst>
          </p:cNvPr>
          <p:cNvSpPr/>
          <p:nvPr/>
        </p:nvSpPr>
        <p:spPr>
          <a:xfrm>
            <a:off x="388345" y="1385138"/>
            <a:ext cx="4953000" cy="472481"/>
          </a:xfrm>
          <a:prstGeom prst="rect">
            <a:avLst/>
          </a:prstGeom>
          <a:noFill/>
          <a:ln/>
        </p:spPr>
        <p:txBody>
          <a:bodyPr wrap="square" lIns="0" tIns="0" rIns="0" bIns="0" rtlCol="0" anchor="t"/>
          <a:lstStyle/>
          <a:p>
            <a:pPr algn="just" defTabSz="761970">
              <a:lnSpc>
                <a:spcPct val="150000"/>
              </a:lnSpc>
            </a:pPr>
            <a:r>
              <a:rPr lang="vi-VN" sz="2200" b="1" dirty="0">
                <a:solidFill>
                  <a:srgbClr val="000000"/>
                </a:solidFill>
                <a:latin typeface="Montserrat" panose="00000500000000000000" pitchFamily="2" charset="0"/>
                <a:ea typeface="Roboto Medium" pitchFamily="34" charset="-122"/>
                <a:cs typeface="Roboto Medium" pitchFamily="34" charset="-120"/>
              </a:rPr>
              <a:t>Khái niệm </a:t>
            </a:r>
          </a:p>
        </p:txBody>
      </p:sp>
      <p:sp>
        <p:nvSpPr>
          <p:cNvPr id="2" name="AutoShape 2" descr="Convert RGB Color Code into HEX Code - DEV Community">
            <a:extLst>
              <a:ext uri="{FF2B5EF4-FFF2-40B4-BE49-F238E27FC236}">
                <a16:creationId xmlns:a16="http://schemas.microsoft.com/office/drawing/2014/main" id="{B6D4A336-4C7C-66DF-9CFE-22F5CC0BEA2D}"/>
              </a:ext>
            </a:extLst>
          </p:cNvPr>
          <p:cNvSpPr>
            <a:spLocks noChangeAspect="1" noChangeArrowheads="1"/>
          </p:cNvSpPr>
          <p:nvPr/>
        </p:nvSpPr>
        <p:spPr bwMode="auto">
          <a:xfrm>
            <a:off x="5943600" y="3276600"/>
            <a:ext cx="10668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 8">
            <a:extLst>
              <a:ext uri="{FF2B5EF4-FFF2-40B4-BE49-F238E27FC236}">
                <a16:creationId xmlns:a16="http://schemas.microsoft.com/office/drawing/2014/main" id="{0C322044-403E-E20A-1D95-783AA45AB669}"/>
              </a:ext>
            </a:extLst>
          </p:cNvPr>
          <p:cNvSpPr/>
          <p:nvPr/>
        </p:nvSpPr>
        <p:spPr>
          <a:xfrm>
            <a:off x="381000" y="1870575"/>
            <a:ext cx="5239642" cy="2140819"/>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Đồ họa 2D là hệ thống biểu diễn hình ảnh trên </a:t>
            </a:r>
            <a:r>
              <a:rPr lang="vi-VN" sz="2000" b="1" dirty="0">
                <a:solidFill>
                  <a:srgbClr val="000000"/>
                </a:solidFill>
                <a:latin typeface="Montserrat" panose="00000500000000000000" pitchFamily="2" charset="0"/>
                <a:ea typeface="Roboto Medium" pitchFamily="34" charset="-122"/>
                <a:cs typeface="Roboto Medium" pitchFamily="34" charset="-120"/>
              </a:rPr>
              <a:t>mặt phẳng hai chiều</a:t>
            </a:r>
            <a:r>
              <a:rPr lang="vi-VN" sz="2000" dirty="0">
                <a:solidFill>
                  <a:srgbClr val="000000"/>
                </a:solidFill>
                <a:latin typeface="Montserrat" panose="00000500000000000000" pitchFamily="2" charset="0"/>
                <a:ea typeface="Roboto Medium" pitchFamily="34" charset="-122"/>
                <a:cs typeface="Roboto Medium" pitchFamily="34" charset="-120"/>
              </a:rPr>
              <a:t>, sử dụng: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Trục x (ngang)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Trục y (dọc)</a:t>
            </a:r>
          </a:p>
        </p:txBody>
      </p:sp>
      <p:sp>
        <p:nvSpPr>
          <p:cNvPr id="10" name="Text 8">
            <a:extLst>
              <a:ext uri="{FF2B5EF4-FFF2-40B4-BE49-F238E27FC236}">
                <a16:creationId xmlns:a16="http://schemas.microsoft.com/office/drawing/2014/main" id="{F13A8CDA-3D73-4B82-3998-DFFF3559B4BF}"/>
              </a:ext>
            </a:extLst>
          </p:cNvPr>
          <p:cNvSpPr/>
          <p:nvPr/>
        </p:nvSpPr>
        <p:spPr>
          <a:xfrm>
            <a:off x="6375298" y="1870575"/>
            <a:ext cx="5588101" cy="2321343"/>
          </a:xfrm>
          <a:prstGeom prst="rect">
            <a:avLst/>
          </a:prstGeom>
          <a:noFill/>
          <a:ln/>
        </p:spPr>
        <p:txBody>
          <a:bodyPr wrap="square" lIns="0" tIns="0" rIns="0" bIns="0" rtlCol="0" anchor="t"/>
          <a:lstStyle/>
          <a:p>
            <a:pPr algn="just" defTabSz="761970">
              <a:lnSpc>
                <a:spcPct val="150000"/>
              </a:lnSpc>
            </a:pPr>
            <a:r>
              <a:rPr lang="en-US" sz="2000" dirty="0">
                <a:solidFill>
                  <a:srgbClr val="000000"/>
                </a:solidFill>
                <a:latin typeface="Montserrat" panose="00000500000000000000" pitchFamily="2" charset="0"/>
                <a:ea typeface="Roboto Medium" pitchFamily="34" charset="-122"/>
                <a:cs typeface="Roboto Medium" pitchFamily="34" charset="-120"/>
              </a:rPr>
              <a:t>K</a:t>
            </a:r>
            <a:r>
              <a:rPr lang="vi-VN" sz="2000" dirty="0">
                <a:solidFill>
                  <a:srgbClr val="000000"/>
                </a:solidFill>
                <a:latin typeface="Montserrat" panose="00000500000000000000" pitchFamily="2" charset="0"/>
                <a:ea typeface="Roboto Medium" pitchFamily="34" charset="-122"/>
                <a:cs typeface="Roboto Medium" pitchFamily="34" charset="-120"/>
              </a:rPr>
              <a:t>hông có chiều sâu (z), do đó:</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Mọi đối tượng đều nằm trên mặt phẳng phẳng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Không có phối cảnh thực</a:t>
            </a:r>
          </a:p>
        </p:txBody>
      </p:sp>
      <p:cxnSp>
        <p:nvCxnSpPr>
          <p:cNvPr id="15" name="Straight Connector 14">
            <a:extLst>
              <a:ext uri="{FF2B5EF4-FFF2-40B4-BE49-F238E27FC236}">
                <a16:creationId xmlns:a16="http://schemas.microsoft.com/office/drawing/2014/main" id="{E773D59B-CA90-2BD0-3FDF-4814C591EFF2}"/>
              </a:ext>
            </a:extLst>
          </p:cNvPr>
          <p:cNvCxnSpPr/>
          <p:nvPr/>
        </p:nvCxnSpPr>
        <p:spPr>
          <a:xfrm>
            <a:off x="6096000" y="1857619"/>
            <a:ext cx="0" cy="2140819"/>
          </a:xfrm>
          <a:prstGeom prst="line">
            <a:avLst/>
          </a:prstGeom>
        </p:spPr>
        <p:style>
          <a:lnRef idx="2">
            <a:schemeClr val="accent2"/>
          </a:lnRef>
          <a:fillRef idx="0">
            <a:schemeClr val="accent2"/>
          </a:fillRef>
          <a:effectRef idx="1">
            <a:schemeClr val="accent2"/>
          </a:effectRef>
          <a:fontRef idx="minor">
            <a:schemeClr val="tx1"/>
          </a:fontRef>
        </p:style>
      </p:cxnSp>
      <p:sp>
        <p:nvSpPr>
          <p:cNvPr id="4" name="AutoShape 4" descr="Phương hướng trong thiết kế đồ họa 2D">
            <a:extLst>
              <a:ext uri="{FF2B5EF4-FFF2-40B4-BE49-F238E27FC236}">
                <a16:creationId xmlns:a16="http://schemas.microsoft.com/office/drawing/2014/main" id="{7AB600D8-0203-20A9-564F-50D22FB129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58934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8515" y="653257"/>
            <a:ext cx="3998218" cy="499765"/>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Đồ Họa 2D </a:t>
            </a:r>
            <a:r>
              <a:rPr lang="en-US" sz="3125" b="1" dirty="0" err="1">
                <a:solidFill>
                  <a:srgbClr val="1F497D"/>
                </a:solidFill>
                <a:latin typeface="Montserrat Black" pitchFamily="34" charset="0"/>
                <a:ea typeface="Montserrat Black" pitchFamily="34" charset="-122"/>
                <a:cs typeface="Montserrat Black" pitchFamily="34" charset="-120"/>
              </a:rPr>
              <a:t>trong</a:t>
            </a:r>
            <a:r>
              <a:rPr lang="en-US" sz="3125" b="1" dirty="0">
                <a:solidFill>
                  <a:srgbClr val="1F497D"/>
                </a:solidFill>
                <a:latin typeface="Montserrat Black" pitchFamily="34" charset="0"/>
                <a:ea typeface="Montserrat Black" pitchFamily="34" charset="-122"/>
                <a:cs typeface="Montserrat Black" pitchFamily="34" charset="-120"/>
              </a:rPr>
              <a:t> game</a:t>
            </a:r>
            <a:endParaRPr lang="en-US" sz="3125" dirty="0">
              <a:solidFill>
                <a:prstClr val="black"/>
              </a:solidFill>
              <a:latin typeface="Calibri" panose="020F0502020204030204"/>
            </a:endParaRPr>
          </a:p>
        </p:txBody>
      </p:sp>
      <p:sp>
        <p:nvSpPr>
          <p:cNvPr id="3" name="Text 1"/>
          <p:cNvSpPr/>
          <p:nvPr/>
        </p:nvSpPr>
        <p:spPr>
          <a:xfrm>
            <a:off x="690753" y="1225473"/>
            <a:ext cx="10874970" cy="959644"/>
          </a:xfrm>
          <a:prstGeom prst="rect">
            <a:avLst/>
          </a:prstGeom>
          <a:noFill/>
          <a:ln/>
        </p:spPr>
        <p:txBody>
          <a:bodyPr wrap="square" lIns="0" tIns="0" rIns="0" bIns="0" rtlCol="0" anchor="t"/>
          <a:lstStyle/>
          <a:p>
            <a:pPr defTabSz="761970">
              <a:lnSpc>
                <a:spcPts val="2500"/>
              </a:lnSpc>
            </a:pPr>
            <a:r>
              <a:rPr lang="en-US" sz="1542" dirty="0">
                <a:solidFill>
                  <a:srgbClr val="000000"/>
                </a:solidFill>
                <a:latin typeface="Roboto Medium" pitchFamily="34" charset="0"/>
                <a:ea typeface="Roboto Medium" pitchFamily="34" charset="-122"/>
                <a:cs typeface="Roboto Medium" pitchFamily="34" charset="-120"/>
              </a:rPr>
              <a:t>Đồ họa 2D là nền tảng của nhiều tựa game kinh điển và vẫn giữ vững vị thế trong ngành công nghiệp game hiện đại. Nó tập trung vào việc tạo ra hình ảnh trên một mặt phẳng, mang lại phong cách nghệ thuật độc đáo và trải nghiệm chơi game riêng biệt.</a:t>
            </a:r>
            <a:endParaRPr lang="en-US" sz="1542" dirty="0">
              <a:solidFill>
                <a:prstClr val="black"/>
              </a:solidFill>
              <a:latin typeface="Calibri" panose="020F0502020204030204"/>
            </a:endParaRPr>
          </a:p>
        </p:txBody>
      </p:sp>
      <p:sp>
        <p:nvSpPr>
          <p:cNvPr id="4" name="Text 2"/>
          <p:cNvSpPr/>
          <p:nvPr/>
        </p:nvSpPr>
        <p:spPr>
          <a:xfrm>
            <a:off x="658515" y="2362200"/>
            <a:ext cx="2695575" cy="299839"/>
          </a:xfrm>
          <a:prstGeom prst="rect">
            <a:avLst/>
          </a:prstGeom>
          <a:noFill/>
          <a:ln/>
        </p:spPr>
        <p:txBody>
          <a:bodyPr wrap="none" lIns="0" tIns="0" rIns="0" bIns="0" rtlCol="0" anchor="t"/>
          <a:lstStyle/>
          <a:p>
            <a:pPr defTabSz="761970">
              <a:lnSpc>
                <a:spcPts val="2333"/>
              </a:lnSpc>
            </a:pPr>
            <a:r>
              <a:rPr lang="en-US" sz="1875" b="1" dirty="0">
                <a:solidFill>
                  <a:srgbClr val="000000"/>
                </a:solidFill>
                <a:latin typeface="Montserrat Black" pitchFamily="34" charset="0"/>
                <a:ea typeface="Montserrat Black" pitchFamily="34" charset="-122"/>
                <a:cs typeface="Montserrat Black" pitchFamily="34" charset="-120"/>
              </a:rPr>
              <a:t>Đặc Điểm Đồ Họa 2D</a:t>
            </a:r>
            <a:endParaRPr lang="en-US" sz="1875" dirty="0">
              <a:solidFill>
                <a:prstClr val="black"/>
              </a:solidFill>
              <a:latin typeface="Calibri" panose="020F0502020204030204"/>
            </a:endParaRPr>
          </a:p>
        </p:txBody>
      </p:sp>
      <p:sp>
        <p:nvSpPr>
          <p:cNvPr id="5" name="Text 3"/>
          <p:cNvSpPr/>
          <p:nvPr/>
        </p:nvSpPr>
        <p:spPr>
          <a:xfrm>
            <a:off x="658515" y="2854126"/>
            <a:ext cx="10874970"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Làm việc trong </a:t>
            </a:r>
            <a:r>
              <a:rPr lang="en-US" sz="1500" b="1" dirty="0">
                <a:solidFill>
                  <a:srgbClr val="000000"/>
                </a:solidFill>
                <a:latin typeface="Roboto Medium" pitchFamily="34" charset="0"/>
                <a:ea typeface="Roboto Medium" pitchFamily="34" charset="-122"/>
                <a:cs typeface="Roboto Medium" pitchFamily="34" charset="-120"/>
              </a:rPr>
              <a:t>không gian 2 chiều</a:t>
            </a:r>
            <a:r>
              <a:rPr lang="en-US" sz="1500" dirty="0">
                <a:solidFill>
                  <a:srgbClr val="000000"/>
                </a:solidFill>
                <a:latin typeface="Roboto Medium" pitchFamily="34" charset="0"/>
                <a:ea typeface="Roboto Medium" pitchFamily="34" charset="-122"/>
                <a:cs typeface="Roboto Medium" pitchFamily="34" charset="-120"/>
              </a:rPr>
              <a:t> (chiều rộng và chiều cao).</a:t>
            </a:r>
            <a:endParaRPr lang="en-US" sz="1500" dirty="0">
              <a:solidFill>
                <a:prstClr val="black"/>
              </a:solidFill>
              <a:latin typeface="Calibri" panose="020F0502020204030204"/>
            </a:endParaRPr>
          </a:p>
        </p:txBody>
      </p:sp>
      <p:sp>
        <p:nvSpPr>
          <p:cNvPr id="6" name="Text 4"/>
          <p:cNvSpPr/>
          <p:nvPr/>
        </p:nvSpPr>
        <p:spPr>
          <a:xfrm>
            <a:off x="658515" y="3229966"/>
            <a:ext cx="10874970"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500" dirty="0">
                <a:solidFill>
                  <a:srgbClr val="000000"/>
                </a:solidFill>
                <a:latin typeface="Roboto Medium" pitchFamily="34" charset="0"/>
                <a:ea typeface="Roboto Medium" pitchFamily="34" charset="-122"/>
                <a:cs typeface="Roboto Medium" pitchFamily="34" charset="-120"/>
              </a:rPr>
              <a:t>Không có chiều sâu thật sự, các đối tượng được sắp xếp theo lớp để tạo cảm giác gần/xa.</a:t>
            </a:r>
            <a:endParaRPr lang="en-US" sz="1500" dirty="0">
              <a:solidFill>
                <a:prstClr val="black"/>
              </a:solidFill>
              <a:latin typeface="Calibri" panose="020F0502020204030204"/>
            </a:endParaRPr>
          </a:p>
        </p:txBody>
      </p:sp>
      <p:pic>
        <p:nvPicPr>
          <p:cNvPr id="18" name="Picture 17">
            <a:extLst>
              <a:ext uri="{FF2B5EF4-FFF2-40B4-BE49-F238E27FC236}">
                <a16:creationId xmlns:a16="http://schemas.microsoft.com/office/drawing/2014/main" id="{E2716079-D902-5232-7458-79909E741546}"/>
              </a:ext>
            </a:extLst>
          </p:cNvPr>
          <p:cNvPicPr>
            <a:picLocks noChangeAspect="1"/>
          </p:cNvPicPr>
          <p:nvPr/>
        </p:nvPicPr>
        <p:blipFill>
          <a:blip r:embed="rId3"/>
          <a:stretch>
            <a:fillRect/>
          </a:stretch>
        </p:blipFill>
        <p:spPr>
          <a:xfrm>
            <a:off x="1752600" y="4190365"/>
            <a:ext cx="3856137" cy="2173560"/>
          </a:xfrm>
          <a:prstGeom prst="rect">
            <a:avLst/>
          </a:prstGeom>
        </p:spPr>
      </p:pic>
      <p:pic>
        <p:nvPicPr>
          <p:cNvPr id="20" name="Picture 19">
            <a:extLst>
              <a:ext uri="{FF2B5EF4-FFF2-40B4-BE49-F238E27FC236}">
                <a16:creationId xmlns:a16="http://schemas.microsoft.com/office/drawing/2014/main" id="{569FCBA9-91E2-39D2-C982-C67977AAFE8E}"/>
              </a:ext>
            </a:extLst>
          </p:cNvPr>
          <p:cNvPicPr>
            <a:picLocks noChangeAspect="1"/>
          </p:cNvPicPr>
          <p:nvPr/>
        </p:nvPicPr>
        <p:blipFill>
          <a:blip r:embed="rId4"/>
          <a:stretch>
            <a:fillRect/>
          </a:stretch>
        </p:blipFill>
        <p:spPr>
          <a:xfrm>
            <a:off x="6172200" y="4190365"/>
            <a:ext cx="4031172" cy="2273833"/>
          </a:xfrm>
          <a:prstGeom prst="rect">
            <a:avLst/>
          </a:prstGeom>
        </p:spPr>
      </p:pic>
      <p:sp>
        <p:nvSpPr>
          <p:cNvPr id="21" name="Text 4">
            <a:extLst>
              <a:ext uri="{FF2B5EF4-FFF2-40B4-BE49-F238E27FC236}">
                <a16:creationId xmlns:a16="http://schemas.microsoft.com/office/drawing/2014/main" id="{83367F4F-90E7-25C0-76FB-4552AB7A3C4C}"/>
              </a:ext>
            </a:extLst>
          </p:cNvPr>
          <p:cNvSpPr/>
          <p:nvPr/>
        </p:nvSpPr>
        <p:spPr>
          <a:xfrm>
            <a:off x="658515" y="3605806"/>
            <a:ext cx="10874970" cy="319882"/>
          </a:xfrm>
          <a:prstGeom prst="rect">
            <a:avLst/>
          </a:prstGeom>
          <a:noFill/>
          <a:ln/>
        </p:spPr>
        <p:txBody>
          <a:bodyPr wrap="none" lIns="0" tIns="0" rIns="0" bIns="0" rtlCol="0" anchor="t"/>
          <a:lstStyle/>
          <a:p>
            <a:pPr marL="285739" indent="-285739" defTabSz="761970">
              <a:lnSpc>
                <a:spcPts val="2000"/>
              </a:lnSpc>
              <a:buSzPct val="100000"/>
              <a:buFontTx/>
              <a:buChar char="•"/>
            </a:pPr>
            <a:r>
              <a:rPr lang="en-US" sz="1500" dirty="0" err="1">
                <a:solidFill>
                  <a:srgbClr val="000000"/>
                </a:solidFill>
                <a:latin typeface="Roboto Medium" pitchFamily="34" charset="0"/>
                <a:ea typeface="Roboto Medium" pitchFamily="34" charset="-122"/>
                <a:cs typeface="Roboto Medium" pitchFamily="34" charset="-120"/>
              </a:rPr>
              <a:t>Các</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trò</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chơi</a:t>
            </a:r>
            <a:r>
              <a:rPr lang="en-US" sz="1500" dirty="0">
                <a:solidFill>
                  <a:srgbClr val="000000"/>
                </a:solidFill>
                <a:latin typeface="Roboto Medium" pitchFamily="34" charset="0"/>
                <a:ea typeface="Roboto Medium" pitchFamily="34" charset="-122"/>
                <a:cs typeface="Roboto Medium" pitchFamily="34" charset="-120"/>
              </a:rPr>
              <a:t> 3D </a:t>
            </a:r>
            <a:r>
              <a:rPr lang="en-US" sz="1500" dirty="0" err="1">
                <a:solidFill>
                  <a:srgbClr val="000000"/>
                </a:solidFill>
                <a:latin typeface="Roboto Medium" pitchFamily="34" charset="0"/>
                <a:ea typeface="Roboto Medium" pitchFamily="34" charset="-122"/>
                <a:cs typeface="Roboto Medium" pitchFamily="34" charset="-120"/>
              </a:rPr>
              <a:t>cũng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không</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thể</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tách</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rời</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đồ</a:t>
            </a:r>
            <a:r>
              <a:rPr lang="en-US" sz="1500" dirty="0">
                <a:solidFill>
                  <a:srgbClr val="000000"/>
                </a:solidFill>
                <a:latin typeface="Roboto Medium" pitchFamily="34" charset="0"/>
                <a:ea typeface="Roboto Medium" pitchFamily="34" charset="-122"/>
                <a:cs typeface="Roboto Medium" pitchFamily="34" charset="-120"/>
              </a:rPr>
              <a:t> </a:t>
            </a:r>
            <a:r>
              <a:rPr lang="en-US" sz="1500" dirty="0" err="1">
                <a:solidFill>
                  <a:srgbClr val="000000"/>
                </a:solidFill>
                <a:latin typeface="Roboto Medium" pitchFamily="34" charset="0"/>
                <a:ea typeface="Roboto Medium" pitchFamily="34" charset="-122"/>
                <a:cs typeface="Roboto Medium" pitchFamily="34" charset="-120"/>
              </a:rPr>
              <a:t>họa</a:t>
            </a:r>
            <a:r>
              <a:rPr lang="en-US" sz="1500" dirty="0">
                <a:solidFill>
                  <a:srgbClr val="000000"/>
                </a:solidFill>
                <a:latin typeface="Roboto Medium" pitchFamily="34" charset="0"/>
                <a:ea typeface="Roboto Medium" pitchFamily="34" charset="-122"/>
                <a:cs typeface="Roboto Medium" pitchFamily="34" charset="-120"/>
              </a:rPr>
              <a:t> 2D</a:t>
            </a:r>
            <a:endParaRPr lang="en-US" sz="1500" dirty="0">
              <a:solidFill>
                <a:prstClr val="black"/>
              </a:solidFill>
              <a:latin typeface="Calibri" panose="020F0502020204030204"/>
            </a:endParaRPr>
          </a:p>
        </p:txBody>
      </p:sp>
    </p:spTree>
    <p:extLst>
      <p:ext uri="{BB962C8B-B14F-4D97-AF65-F5344CB8AC3E}">
        <p14:creationId xmlns:p14="http://schemas.microsoft.com/office/powerpoint/2010/main" val="2062405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69553"/>
            <a:ext cx="7049988" cy="502047"/>
          </a:xfrm>
          <a:prstGeom prst="rect">
            <a:avLst/>
          </a:prstGeom>
          <a:noFill/>
          <a:ln/>
        </p:spPr>
        <p:txBody>
          <a:bodyPr wrap="none" lIns="0" tIns="0" rIns="0" bIns="0" rtlCol="0" anchor="t"/>
          <a:lstStyle/>
          <a:p>
            <a:pPr defTabSz="761970">
              <a:lnSpc>
                <a:spcPts val="3917"/>
              </a:lnSpc>
            </a:pPr>
            <a:r>
              <a:rPr lang="en-US" sz="3700" b="1" dirty="0">
                <a:solidFill>
                  <a:srgbClr val="1F497D"/>
                </a:solidFill>
                <a:latin typeface="Montserrat" panose="00000500000000000000" pitchFamily="2" charset="0"/>
                <a:ea typeface="Montserrat Black" pitchFamily="34" charset="-122"/>
                <a:cs typeface="Montserrat Black" pitchFamily="34" charset="-120"/>
              </a:rPr>
              <a:t>Bits </a:t>
            </a:r>
            <a:r>
              <a:rPr lang="en-US" sz="3700" b="1" dirty="0" err="1">
                <a:solidFill>
                  <a:srgbClr val="1F497D"/>
                </a:solidFill>
                <a:latin typeface="Montserrat" panose="00000500000000000000" pitchFamily="2" charset="0"/>
                <a:ea typeface="Montserrat Black" pitchFamily="34" charset="-122"/>
                <a:cs typeface="Montserrat Black" pitchFamily="34" charset="-120"/>
              </a:rPr>
              <a:t>và</a:t>
            </a:r>
            <a:r>
              <a:rPr lang="en-US" sz="3700" b="1" dirty="0">
                <a:solidFill>
                  <a:srgbClr val="1F497D"/>
                </a:solidFill>
                <a:latin typeface="Montserrat" panose="00000500000000000000" pitchFamily="2" charset="0"/>
                <a:ea typeface="Montserrat Black" pitchFamily="34" charset="-122"/>
                <a:cs typeface="Montserrat Black" pitchFamily="34" charset="-120"/>
              </a:rPr>
              <a:t> Bytes</a:t>
            </a:r>
            <a:endParaRPr lang="en-US" sz="3700" dirty="0">
              <a:solidFill>
                <a:prstClr val="black"/>
              </a:solidFill>
              <a:latin typeface="Montserrat" panose="00000500000000000000" pitchFamily="2" charset="0"/>
            </a:endParaRPr>
          </a:p>
        </p:txBody>
      </p:sp>
      <p:sp>
        <p:nvSpPr>
          <p:cNvPr id="7" name="Shape 5"/>
          <p:cNvSpPr/>
          <p:nvPr/>
        </p:nvSpPr>
        <p:spPr>
          <a:xfrm>
            <a:off x="1314449" y="1560116"/>
            <a:ext cx="4076699" cy="2042021"/>
          </a:xfrm>
          <a:prstGeom prst="roundRect">
            <a:avLst>
              <a:gd name="adj" fmla="val 4478"/>
            </a:avLst>
          </a:prstGeom>
          <a:solidFill>
            <a:srgbClr val="FFFFFF"/>
          </a:solidFill>
          <a:ln w="22860">
            <a:solidFill>
              <a:srgbClr val="E1B6B6"/>
            </a:solidFill>
            <a:prstDash val="solid"/>
          </a:ln>
        </p:spPr>
      </p:sp>
      <p:sp>
        <p:nvSpPr>
          <p:cNvPr id="8" name="Shape 6"/>
          <p:cNvSpPr/>
          <p:nvPr/>
        </p:nvSpPr>
        <p:spPr>
          <a:xfrm>
            <a:off x="1295400" y="1560116"/>
            <a:ext cx="76200" cy="2042021"/>
          </a:xfrm>
          <a:prstGeom prst="roundRect">
            <a:avLst>
              <a:gd name="adj" fmla="val 88558"/>
            </a:avLst>
          </a:prstGeom>
          <a:solidFill>
            <a:srgbClr val="9B0D0D"/>
          </a:solidFill>
          <a:ln/>
        </p:spPr>
      </p:sp>
      <p:sp>
        <p:nvSpPr>
          <p:cNvPr id="9" name="Text 7"/>
          <p:cNvSpPr/>
          <p:nvPr/>
        </p:nvSpPr>
        <p:spPr>
          <a:xfrm>
            <a:off x="1895971" y="1739801"/>
            <a:ext cx="2410023" cy="301228"/>
          </a:xfrm>
          <a:prstGeom prst="rect">
            <a:avLst/>
          </a:prstGeom>
          <a:noFill/>
          <a:ln/>
        </p:spPr>
        <p:txBody>
          <a:bodyPr wrap="none" lIns="0" tIns="0" rIns="0" bIns="0" rtlCol="0" anchor="t"/>
          <a:lstStyle/>
          <a:p>
            <a:pPr algn="ctr" defTabSz="761970">
              <a:lnSpc>
                <a:spcPts val="2333"/>
              </a:lnSpc>
            </a:pPr>
            <a:r>
              <a:rPr lang="en-US" sz="2200" b="1" dirty="0">
                <a:solidFill>
                  <a:srgbClr val="000000"/>
                </a:solidFill>
                <a:latin typeface="Montserrat" panose="00000500000000000000" pitchFamily="2" charset="0"/>
                <a:ea typeface="Montserrat Black" pitchFamily="34" charset="-122"/>
                <a:cs typeface="Montserrat Black" pitchFamily="34" charset="-120"/>
              </a:rPr>
              <a:t>Bit (Binary Digit)</a:t>
            </a:r>
            <a:endParaRPr lang="en-US" sz="2200" dirty="0">
              <a:solidFill>
                <a:prstClr val="black"/>
              </a:solidFill>
              <a:latin typeface="Montserrat" panose="00000500000000000000" pitchFamily="2" charset="0"/>
            </a:endParaRPr>
          </a:p>
        </p:txBody>
      </p:sp>
      <p:sp>
        <p:nvSpPr>
          <p:cNvPr id="10" name="Text 8"/>
          <p:cNvSpPr/>
          <p:nvPr/>
        </p:nvSpPr>
        <p:spPr>
          <a:xfrm>
            <a:off x="1551285" y="2137369"/>
            <a:ext cx="3687464" cy="1285082"/>
          </a:xfrm>
          <a:prstGeom prst="rect">
            <a:avLst/>
          </a:prstGeom>
          <a:noFill/>
          <a:ln/>
        </p:spPr>
        <p:txBody>
          <a:bodyPr wrap="square" lIns="0" tIns="0" rIns="0" bIns="0" rtlCol="0" anchor="t"/>
          <a:lstStyle/>
          <a:p>
            <a:pPr algn="just" defTabSz="761970">
              <a:lnSpc>
                <a:spcPts val="2500"/>
              </a:lnSpc>
            </a:pPr>
            <a:r>
              <a:rPr lang="en-US" dirty="0">
                <a:solidFill>
                  <a:srgbClr val="000000"/>
                </a:solidFill>
                <a:latin typeface="Montserrat" panose="00000500000000000000" pitchFamily="2" charset="0"/>
                <a:ea typeface="Roboto Medium" pitchFamily="34" charset="-122"/>
                <a:cs typeface="Roboto Medium" pitchFamily="34" charset="-120"/>
              </a:rPr>
              <a:t>Đơn vị thông tin nhỏ nhất, chỉ nhận giá trị 0 hoặc 1. Nó tương ứng với các trạng thái logic như True/False hay On/Off.</a:t>
            </a:r>
            <a:endParaRPr lang="en-US" dirty="0">
              <a:solidFill>
                <a:prstClr val="black"/>
              </a:solidFill>
              <a:latin typeface="Montserrat" panose="00000500000000000000" pitchFamily="2" charset="0"/>
            </a:endParaRPr>
          </a:p>
        </p:txBody>
      </p:sp>
      <p:sp>
        <p:nvSpPr>
          <p:cNvPr id="11" name="Shape 9"/>
          <p:cNvSpPr/>
          <p:nvPr/>
        </p:nvSpPr>
        <p:spPr>
          <a:xfrm>
            <a:off x="6178779" y="1560116"/>
            <a:ext cx="4089169" cy="2042021"/>
          </a:xfrm>
          <a:prstGeom prst="roundRect">
            <a:avLst>
              <a:gd name="adj" fmla="val 4478"/>
            </a:avLst>
          </a:prstGeom>
          <a:solidFill>
            <a:srgbClr val="FFFFFF"/>
          </a:solidFill>
          <a:ln w="22860">
            <a:solidFill>
              <a:srgbClr val="E1B6B6"/>
            </a:solidFill>
            <a:prstDash val="solid"/>
          </a:ln>
        </p:spPr>
      </p:sp>
      <p:sp>
        <p:nvSpPr>
          <p:cNvPr id="12" name="Shape 10"/>
          <p:cNvSpPr/>
          <p:nvPr/>
        </p:nvSpPr>
        <p:spPr>
          <a:xfrm>
            <a:off x="6159729" y="1560116"/>
            <a:ext cx="76200" cy="2042021"/>
          </a:xfrm>
          <a:prstGeom prst="roundRect">
            <a:avLst>
              <a:gd name="adj" fmla="val 88558"/>
            </a:avLst>
          </a:prstGeom>
          <a:solidFill>
            <a:srgbClr val="9B0D0D"/>
          </a:solidFill>
          <a:ln/>
        </p:spPr>
      </p:sp>
      <p:sp>
        <p:nvSpPr>
          <p:cNvPr id="13" name="Text 11"/>
          <p:cNvSpPr/>
          <p:nvPr/>
        </p:nvSpPr>
        <p:spPr>
          <a:xfrm>
            <a:off x="6760300" y="1739801"/>
            <a:ext cx="2410023" cy="301228"/>
          </a:xfrm>
          <a:prstGeom prst="rect">
            <a:avLst/>
          </a:prstGeom>
          <a:noFill/>
          <a:ln/>
        </p:spPr>
        <p:txBody>
          <a:bodyPr wrap="none" lIns="0" tIns="0" rIns="0" bIns="0" rtlCol="0" anchor="t"/>
          <a:lstStyle/>
          <a:p>
            <a:pPr algn="ctr" defTabSz="761970">
              <a:lnSpc>
                <a:spcPts val="2333"/>
              </a:lnSpc>
            </a:pPr>
            <a:r>
              <a:rPr lang="en-US" sz="2200" b="1" dirty="0">
                <a:solidFill>
                  <a:srgbClr val="000000"/>
                </a:solidFill>
                <a:latin typeface="Montserrat" panose="00000500000000000000" pitchFamily="2" charset="0"/>
                <a:ea typeface="Montserrat Black" pitchFamily="34" charset="-122"/>
                <a:cs typeface="Montserrat Black" pitchFamily="34" charset="-120"/>
              </a:rPr>
              <a:t>Byte</a:t>
            </a:r>
            <a:endParaRPr lang="en-US" sz="2200" dirty="0">
              <a:solidFill>
                <a:prstClr val="black"/>
              </a:solidFill>
              <a:latin typeface="Montserrat" panose="00000500000000000000" pitchFamily="2" charset="0"/>
            </a:endParaRPr>
          </a:p>
        </p:txBody>
      </p:sp>
      <p:sp>
        <p:nvSpPr>
          <p:cNvPr id="14" name="Text 12"/>
          <p:cNvSpPr/>
          <p:nvPr/>
        </p:nvSpPr>
        <p:spPr>
          <a:xfrm>
            <a:off x="6415614" y="2137370"/>
            <a:ext cx="3699935" cy="963811"/>
          </a:xfrm>
          <a:prstGeom prst="rect">
            <a:avLst/>
          </a:prstGeom>
          <a:noFill/>
          <a:ln/>
        </p:spPr>
        <p:txBody>
          <a:bodyPr wrap="square" lIns="0" tIns="0" rIns="0" bIns="0" rtlCol="0" anchor="t"/>
          <a:lstStyle/>
          <a:p>
            <a:pPr algn="just" defTabSz="761970">
              <a:lnSpc>
                <a:spcPts val="2500"/>
              </a:lnSpc>
            </a:pPr>
            <a:r>
              <a:rPr lang="en-US" dirty="0">
                <a:solidFill>
                  <a:srgbClr val="000000"/>
                </a:solidFill>
                <a:latin typeface="Montserrat" panose="00000500000000000000" pitchFamily="2" charset="0"/>
                <a:ea typeface="Roboto Medium" pitchFamily="34" charset="-122"/>
                <a:cs typeface="Roboto Medium" pitchFamily="34" charset="-120"/>
              </a:rPr>
              <a:t>Tập hợp 8 bits, là đơn vị cơ sở để biểu diễn các kiểu dữ liệu như ký tự, màu sắc, hay giá trị số.</a:t>
            </a:r>
            <a:endParaRPr lang="en-US" dirty="0">
              <a:solidFill>
                <a:prstClr val="black"/>
              </a:solidFill>
              <a:latin typeface="Montserrat" panose="00000500000000000000" pitchFamily="2" charset="0"/>
            </a:endParaRPr>
          </a:p>
        </p:txBody>
      </p:sp>
      <p:sp>
        <p:nvSpPr>
          <p:cNvPr id="18" name="Text 7">
            <a:extLst>
              <a:ext uri="{FF2B5EF4-FFF2-40B4-BE49-F238E27FC236}">
                <a16:creationId xmlns:a16="http://schemas.microsoft.com/office/drawing/2014/main" id="{CC378FFB-A74C-EF95-2E98-07BC775DBD62}"/>
              </a:ext>
            </a:extLst>
          </p:cNvPr>
          <p:cNvSpPr/>
          <p:nvPr/>
        </p:nvSpPr>
        <p:spPr>
          <a:xfrm>
            <a:off x="246002" y="4494014"/>
            <a:ext cx="828676" cy="301228"/>
          </a:xfrm>
          <a:prstGeom prst="rect">
            <a:avLst/>
          </a:prstGeom>
          <a:noFill/>
          <a:ln/>
        </p:spPr>
        <p:txBody>
          <a:bodyPr wrap="none" lIns="0" tIns="0" rIns="0" bIns="0" rtlCol="0" anchor="t"/>
          <a:lstStyle/>
          <a:p>
            <a:pPr algn="ctr" defTabSz="761970">
              <a:lnSpc>
                <a:spcPts val="2333"/>
              </a:lnSpc>
            </a:pPr>
            <a:r>
              <a:rPr lang="en-US" sz="1875" b="1" dirty="0">
                <a:solidFill>
                  <a:srgbClr val="000000"/>
                </a:solidFill>
                <a:latin typeface="Montserrat" panose="00000500000000000000" pitchFamily="2" charset="0"/>
                <a:ea typeface="Montserrat Black" pitchFamily="34" charset="-122"/>
                <a:cs typeface="Montserrat Black" pitchFamily="34" charset="-120"/>
              </a:rPr>
              <a:t>VD:</a:t>
            </a:r>
            <a:endParaRPr lang="en-US" sz="1875" dirty="0">
              <a:solidFill>
                <a:prstClr val="black"/>
              </a:solidFill>
              <a:latin typeface="Montserrat" panose="00000500000000000000" pitchFamily="2" charset="0"/>
            </a:endParaRPr>
          </a:p>
        </p:txBody>
      </p:sp>
      <p:sp>
        <p:nvSpPr>
          <p:cNvPr id="19" name="Text 8">
            <a:extLst>
              <a:ext uri="{FF2B5EF4-FFF2-40B4-BE49-F238E27FC236}">
                <a16:creationId xmlns:a16="http://schemas.microsoft.com/office/drawing/2014/main" id="{6A274BC8-AF8D-2108-EFA4-DC86630B8BA8}"/>
              </a:ext>
            </a:extLst>
          </p:cNvPr>
          <p:cNvSpPr/>
          <p:nvPr/>
        </p:nvSpPr>
        <p:spPr>
          <a:xfrm>
            <a:off x="1023878" y="4520902"/>
            <a:ext cx="7112589" cy="1285082"/>
          </a:xfrm>
          <a:prstGeom prst="rect">
            <a:avLst/>
          </a:prstGeom>
          <a:noFill/>
          <a:ln/>
        </p:spPr>
        <p:txBody>
          <a:bodyPr wrap="square" lIns="0" tIns="0" rIns="0" bIns="0" rtlCol="0" anchor="t"/>
          <a:lstStyle/>
          <a:p>
            <a:pPr lvl="0"/>
            <a:r>
              <a:rPr lang="en-US" sz="1600" dirty="0" err="1">
                <a:latin typeface="Montserrat" panose="00000500000000000000" pitchFamily="2" charset="0"/>
              </a:rPr>
              <a:t>Một</a:t>
            </a:r>
            <a:r>
              <a:rPr lang="en-US" sz="1600" dirty="0">
                <a:latin typeface="Montserrat" panose="00000500000000000000" pitchFamily="2" charset="0"/>
              </a:rPr>
              <a:t> </a:t>
            </a:r>
            <a:r>
              <a:rPr lang="en-US" sz="1600" dirty="0" err="1">
                <a:latin typeface="Montserrat" panose="00000500000000000000" pitchFamily="2" charset="0"/>
              </a:rPr>
              <a:t>kênh</a:t>
            </a:r>
            <a:r>
              <a:rPr lang="en-US" sz="1600" dirty="0">
                <a:latin typeface="Montserrat" panose="00000500000000000000" pitchFamily="2" charset="0"/>
              </a:rPr>
              <a:t> </a:t>
            </a:r>
            <a:r>
              <a:rPr lang="en-US" sz="1600" dirty="0" err="1">
                <a:latin typeface="Montserrat" panose="00000500000000000000" pitchFamily="2" charset="0"/>
              </a:rPr>
              <a:t>màu</a:t>
            </a:r>
            <a:r>
              <a:rPr lang="en-US" sz="1600" dirty="0">
                <a:latin typeface="Montserrat" panose="00000500000000000000" pitchFamily="2" charset="0"/>
              </a:rPr>
              <a:t> (Red, Green </a:t>
            </a:r>
            <a:r>
              <a:rPr lang="en-US" sz="1600" dirty="0" err="1">
                <a:latin typeface="Montserrat" panose="00000500000000000000" pitchFamily="2" charset="0"/>
              </a:rPr>
              <a:t>hoặc</a:t>
            </a:r>
            <a:r>
              <a:rPr lang="en-US" sz="1600" dirty="0">
                <a:latin typeface="Montserrat" panose="00000500000000000000" pitchFamily="2" charset="0"/>
              </a:rPr>
              <a:t> Blue) </a:t>
            </a:r>
            <a:r>
              <a:rPr lang="en-US" sz="1600" dirty="0" err="1">
                <a:latin typeface="Montserrat" panose="00000500000000000000" pitchFamily="2" charset="0"/>
              </a:rPr>
              <a:t>thường</a:t>
            </a:r>
            <a:r>
              <a:rPr lang="en-US" sz="1600" dirty="0">
                <a:latin typeface="Montserrat" panose="00000500000000000000" pitchFamily="2" charset="0"/>
              </a:rPr>
              <a:t> </a:t>
            </a:r>
            <a:r>
              <a:rPr lang="en-US" sz="1600" dirty="0" err="1">
                <a:latin typeface="Montserrat" panose="00000500000000000000" pitchFamily="2" charset="0"/>
              </a:rPr>
              <a:t>được</a:t>
            </a:r>
            <a:r>
              <a:rPr lang="en-US" sz="1600" dirty="0">
                <a:latin typeface="Montserrat" panose="00000500000000000000" pitchFamily="2" charset="0"/>
              </a:rPr>
              <a:t> </a:t>
            </a:r>
            <a:r>
              <a:rPr lang="en-US" sz="1600" dirty="0" err="1">
                <a:latin typeface="Montserrat" panose="00000500000000000000" pitchFamily="2" charset="0"/>
              </a:rPr>
              <a:t>lưu</a:t>
            </a:r>
            <a:r>
              <a:rPr lang="en-US" sz="1600" dirty="0">
                <a:latin typeface="Montserrat" panose="00000500000000000000" pitchFamily="2" charset="0"/>
              </a:rPr>
              <a:t> </a:t>
            </a:r>
            <a:r>
              <a:rPr lang="en-US" sz="1600" dirty="0" err="1">
                <a:latin typeface="Montserrat" panose="00000500000000000000" pitchFamily="2" charset="0"/>
              </a:rPr>
              <a:t>bằng</a:t>
            </a:r>
            <a:r>
              <a:rPr lang="en-US" sz="1600" dirty="0">
                <a:latin typeface="Montserrat" panose="00000500000000000000" pitchFamily="2" charset="0"/>
              </a:rPr>
              <a:t> </a:t>
            </a:r>
            <a:r>
              <a:rPr lang="en-US" sz="1600" b="1" dirty="0">
                <a:latin typeface="Montserrat" panose="00000500000000000000" pitchFamily="2" charset="0"/>
              </a:rPr>
              <a:t>1 byte</a:t>
            </a:r>
            <a:endParaRPr lang="en-US" sz="1600" dirty="0">
              <a:latin typeface="Montserrat" panose="00000500000000000000" pitchFamily="2" charset="0"/>
            </a:endParaRPr>
          </a:p>
          <a:p>
            <a:pPr lvl="0"/>
            <a:r>
              <a:rPr lang="en-US" sz="1600" dirty="0" err="1">
                <a:latin typeface="Montserrat" panose="00000500000000000000" pitchFamily="2" charset="0"/>
              </a:rPr>
              <a:t>Giá</a:t>
            </a:r>
            <a:r>
              <a:rPr lang="en-US" sz="1600" dirty="0">
                <a:latin typeface="Montserrat" panose="00000500000000000000" pitchFamily="2" charset="0"/>
              </a:rPr>
              <a:t> </a:t>
            </a:r>
            <a:r>
              <a:rPr lang="en-US" sz="1600" dirty="0" err="1">
                <a:latin typeface="Montserrat" panose="00000500000000000000" pitchFamily="2" charset="0"/>
              </a:rPr>
              <a:t>trị</a:t>
            </a:r>
            <a:r>
              <a:rPr lang="en-US" sz="1600" dirty="0">
                <a:latin typeface="Montserrat" panose="00000500000000000000" pitchFamily="2" charset="0"/>
              </a:rPr>
              <a:t> 0 </a:t>
            </a:r>
            <a:r>
              <a:rPr lang="en-US" sz="1600" dirty="0" err="1">
                <a:latin typeface="Montserrat" panose="00000500000000000000" pitchFamily="2" charset="0"/>
              </a:rPr>
              <a:t>biểu</a:t>
            </a:r>
            <a:r>
              <a:rPr lang="en-US" sz="1600" dirty="0">
                <a:latin typeface="Montserrat" panose="00000500000000000000" pitchFamily="2" charset="0"/>
              </a:rPr>
              <a:t> </a:t>
            </a:r>
            <a:r>
              <a:rPr lang="en-US" sz="1600" dirty="0" err="1">
                <a:latin typeface="Montserrat" panose="00000500000000000000" pitchFamily="2" charset="0"/>
              </a:rPr>
              <a:t>thị</a:t>
            </a:r>
            <a:r>
              <a:rPr lang="en-US" sz="1600" dirty="0">
                <a:latin typeface="Montserrat" panose="00000500000000000000" pitchFamily="2" charset="0"/>
              </a:rPr>
              <a:t> </a:t>
            </a:r>
            <a:r>
              <a:rPr lang="en-US" sz="1600" dirty="0" err="1">
                <a:latin typeface="Montserrat" panose="00000500000000000000" pitchFamily="2" charset="0"/>
              </a:rPr>
              <a:t>không</a:t>
            </a:r>
            <a:r>
              <a:rPr lang="en-US" sz="1600" dirty="0">
                <a:latin typeface="Montserrat" panose="00000500000000000000" pitchFamily="2" charset="0"/>
              </a:rPr>
              <a:t> </a:t>
            </a:r>
            <a:r>
              <a:rPr lang="en-US" sz="1600" dirty="0" err="1">
                <a:latin typeface="Montserrat" panose="00000500000000000000" pitchFamily="2" charset="0"/>
              </a:rPr>
              <a:t>có</a:t>
            </a:r>
            <a:r>
              <a:rPr lang="en-US" sz="1600" dirty="0">
                <a:latin typeface="Montserrat" panose="00000500000000000000" pitchFamily="2" charset="0"/>
              </a:rPr>
              <a:t> </a:t>
            </a:r>
            <a:r>
              <a:rPr lang="en-US" sz="1600" dirty="0" err="1">
                <a:latin typeface="Montserrat" panose="00000500000000000000" pitchFamily="2" charset="0"/>
              </a:rPr>
              <a:t>cường</a:t>
            </a:r>
            <a:r>
              <a:rPr lang="en-US" sz="1600" dirty="0">
                <a:latin typeface="Montserrat" panose="00000500000000000000" pitchFamily="2" charset="0"/>
              </a:rPr>
              <a:t> </a:t>
            </a:r>
            <a:r>
              <a:rPr lang="en-US" sz="1600" dirty="0" err="1">
                <a:latin typeface="Montserrat" panose="00000500000000000000" pitchFamily="2" charset="0"/>
              </a:rPr>
              <a:t>độ</a:t>
            </a:r>
            <a:endParaRPr lang="en-US" sz="1600" dirty="0">
              <a:latin typeface="Montserrat" panose="00000500000000000000" pitchFamily="2" charset="0"/>
            </a:endParaRPr>
          </a:p>
          <a:p>
            <a:pPr lvl="0"/>
            <a:r>
              <a:rPr lang="en-US" sz="1600" dirty="0" err="1">
                <a:latin typeface="Montserrat" panose="00000500000000000000" pitchFamily="2" charset="0"/>
              </a:rPr>
              <a:t>Giá</a:t>
            </a:r>
            <a:r>
              <a:rPr lang="en-US" sz="1600" dirty="0">
                <a:latin typeface="Montserrat" panose="00000500000000000000" pitchFamily="2" charset="0"/>
              </a:rPr>
              <a:t> </a:t>
            </a:r>
            <a:r>
              <a:rPr lang="en-US" sz="1600" dirty="0" err="1">
                <a:latin typeface="Montserrat" panose="00000500000000000000" pitchFamily="2" charset="0"/>
              </a:rPr>
              <a:t>trị</a:t>
            </a:r>
            <a:r>
              <a:rPr lang="en-US" sz="1600" dirty="0">
                <a:latin typeface="Montserrat" panose="00000500000000000000" pitchFamily="2" charset="0"/>
              </a:rPr>
              <a:t> 255 </a:t>
            </a:r>
            <a:r>
              <a:rPr lang="en-US" sz="1600" dirty="0" err="1">
                <a:latin typeface="Montserrat" panose="00000500000000000000" pitchFamily="2" charset="0"/>
              </a:rPr>
              <a:t>biểu</a:t>
            </a:r>
            <a:r>
              <a:rPr lang="en-US" sz="1600" dirty="0">
                <a:latin typeface="Montserrat" panose="00000500000000000000" pitchFamily="2" charset="0"/>
              </a:rPr>
              <a:t> </a:t>
            </a:r>
            <a:r>
              <a:rPr lang="en-US" sz="1600" dirty="0" err="1">
                <a:latin typeface="Montserrat" panose="00000500000000000000" pitchFamily="2" charset="0"/>
              </a:rPr>
              <a:t>thị</a:t>
            </a:r>
            <a:r>
              <a:rPr lang="en-US" sz="1600" dirty="0">
                <a:latin typeface="Montserrat" panose="00000500000000000000" pitchFamily="2" charset="0"/>
              </a:rPr>
              <a:t> </a:t>
            </a:r>
            <a:r>
              <a:rPr lang="en-US" sz="1600" dirty="0" err="1">
                <a:latin typeface="Montserrat" panose="00000500000000000000" pitchFamily="2" charset="0"/>
              </a:rPr>
              <a:t>cường</a:t>
            </a:r>
            <a:r>
              <a:rPr lang="en-US" sz="1600" dirty="0">
                <a:latin typeface="Montserrat" panose="00000500000000000000" pitchFamily="2" charset="0"/>
              </a:rPr>
              <a:t> </a:t>
            </a:r>
            <a:r>
              <a:rPr lang="en-US" sz="1600" dirty="0" err="1">
                <a:latin typeface="Montserrat" panose="00000500000000000000" pitchFamily="2" charset="0"/>
              </a:rPr>
              <a:t>độ</a:t>
            </a:r>
            <a:r>
              <a:rPr lang="en-US" sz="1600" dirty="0">
                <a:latin typeface="Montserrat" panose="00000500000000000000" pitchFamily="2" charset="0"/>
              </a:rPr>
              <a:t> </a:t>
            </a:r>
            <a:r>
              <a:rPr lang="en-US" sz="1600" dirty="0" err="1">
                <a:latin typeface="Montserrat" panose="00000500000000000000" pitchFamily="2" charset="0"/>
              </a:rPr>
              <a:t>tối</a:t>
            </a:r>
            <a:r>
              <a:rPr lang="en-US" sz="1600" dirty="0">
                <a:latin typeface="Montserrat" panose="00000500000000000000" pitchFamily="2" charset="0"/>
              </a:rPr>
              <a:t> </a:t>
            </a:r>
            <a:r>
              <a:rPr lang="en-US" sz="1600" dirty="0" err="1">
                <a:latin typeface="Montserrat" panose="00000500000000000000" pitchFamily="2" charset="0"/>
              </a:rPr>
              <a:t>đa</a:t>
            </a:r>
            <a:endParaRPr lang="en-US" sz="1600" dirty="0">
              <a:latin typeface="Montserrat" panose="00000500000000000000" pitchFamily="2" charset="0"/>
            </a:endParaRPr>
          </a:p>
        </p:txBody>
      </p:sp>
      <p:pic>
        <p:nvPicPr>
          <p:cNvPr id="20" name="Picture 19">
            <a:extLst>
              <a:ext uri="{FF2B5EF4-FFF2-40B4-BE49-F238E27FC236}">
                <a16:creationId xmlns:a16="http://schemas.microsoft.com/office/drawing/2014/main" id="{9C38D18A-451C-50E7-5DD4-03DED722785C}"/>
              </a:ext>
            </a:extLst>
          </p:cNvPr>
          <p:cNvPicPr>
            <a:picLocks noChangeAspect="1"/>
          </p:cNvPicPr>
          <p:nvPr/>
        </p:nvPicPr>
        <p:blipFill>
          <a:blip r:embed="rId3"/>
          <a:stretch>
            <a:fillRect/>
          </a:stretch>
        </p:blipFill>
        <p:spPr>
          <a:xfrm>
            <a:off x="8367711" y="4477081"/>
            <a:ext cx="3495675" cy="1181100"/>
          </a:xfrm>
          <a:prstGeom prst="rect">
            <a:avLst/>
          </a:prstGeom>
        </p:spPr>
      </p:pic>
    </p:spTree>
    <p:extLst>
      <p:ext uri="{BB962C8B-B14F-4D97-AF65-F5344CB8AC3E}">
        <p14:creationId xmlns:p14="http://schemas.microsoft.com/office/powerpoint/2010/main" val="117806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28661-24B2-116E-6687-03DFBEA0C9E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9BB576F-6F24-4797-FC60-D106FAC9D661}"/>
              </a:ext>
            </a:extLst>
          </p:cNvPr>
          <p:cNvSpPr/>
          <p:nvPr/>
        </p:nvSpPr>
        <p:spPr>
          <a:xfrm>
            <a:off x="664423" y="951784"/>
            <a:ext cx="6828333" cy="502047"/>
          </a:xfrm>
          <a:prstGeom prst="rect">
            <a:avLst/>
          </a:prstGeom>
          <a:noFill/>
          <a:ln/>
        </p:spPr>
        <p:txBody>
          <a:bodyPr wrap="none" lIns="0" tIns="0" rIns="0" bIns="0" rtlCol="0" anchor="t"/>
          <a:lstStyle/>
          <a:p>
            <a:pPr defTabSz="761970">
              <a:lnSpc>
                <a:spcPts val="3917"/>
              </a:lnSpc>
            </a:pPr>
            <a:r>
              <a:rPr lang="en-US" sz="3125" b="1" dirty="0" err="1">
                <a:solidFill>
                  <a:srgbClr val="1F497D"/>
                </a:solidFill>
                <a:latin typeface="Montserrat Black" pitchFamily="34" charset="0"/>
                <a:ea typeface="Montserrat Black" pitchFamily="34" charset="-122"/>
                <a:cs typeface="Montserrat Black" pitchFamily="34" charset="-120"/>
              </a:rPr>
              <a:t>Khái</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niệm</a:t>
            </a:r>
            <a:r>
              <a:rPr lang="en-US" sz="3125" b="1" dirty="0">
                <a:solidFill>
                  <a:srgbClr val="1F497D"/>
                </a:solidFill>
                <a:latin typeface="Montserrat Black" pitchFamily="34" charset="0"/>
                <a:ea typeface="Montserrat Black" pitchFamily="34" charset="-122"/>
                <a:cs typeface="Montserrat Black" pitchFamily="34" charset="-120"/>
              </a:rPr>
              <a:t> </a:t>
            </a:r>
            <a:r>
              <a:rPr lang="en-US" sz="3125" b="1" dirty="0" err="1">
                <a:solidFill>
                  <a:srgbClr val="1F497D"/>
                </a:solidFill>
                <a:latin typeface="Montserrat Black" pitchFamily="34" charset="0"/>
                <a:ea typeface="Montserrat Black" pitchFamily="34" charset="-122"/>
                <a:cs typeface="Montserrat Black" pitchFamily="34" charset="-120"/>
              </a:rPr>
              <a:t>về</a:t>
            </a:r>
            <a:r>
              <a:rPr lang="en-US" sz="3125" b="1" dirty="0">
                <a:solidFill>
                  <a:srgbClr val="1F497D"/>
                </a:solidFill>
                <a:latin typeface="Montserrat Black" pitchFamily="34" charset="0"/>
                <a:ea typeface="Montserrat Black" pitchFamily="34" charset="-122"/>
                <a:cs typeface="Montserrat Black" pitchFamily="34" charset="-120"/>
              </a:rPr>
              <a:t> Sprite</a:t>
            </a:r>
            <a:endParaRPr lang="en-US" sz="3125" dirty="0">
              <a:solidFill>
                <a:prstClr val="black"/>
              </a:solidFill>
              <a:latin typeface="Calibri" panose="020F0502020204030204"/>
            </a:endParaRPr>
          </a:p>
        </p:txBody>
      </p:sp>
      <p:sp>
        <p:nvSpPr>
          <p:cNvPr id="3" name="Text 1">
            <a:extLst>
              <a:ext uri="{FF2B5EF4-FFF2-40B4-BE49-F238E27FC236}">
                <a16:creationId xmlns:a16="http://schemas.microsoft.com/office/drawing/2014/main" id="{87645D21-EA01-8255-07AB-03384B986978}"/>
              </a:ext>
            </a:extLst>
          </p:cNvPr>
          <p:cNvSpPr/>
          <p:nvPr/>
        </p:nvSpPr>
        <p:spPr>
          <a:xfrm>
            <a:off x="664423" y="1564162"/>
            <a:ext cx="10869018" cy="642541"/>
          </a:xfrm>
          <a:prstGeom prst="rect">
            <a:avLst/>
          </a:prstGeom>
          <a:noFill/>
          <a:ln/>
        </p:spPr>
        <p:txBody>
          <a:bodyPr wrap="square" lIns="0" tIns="0" rIns="0" bIns="0" rtlCol="0" anchor="t"/>
          <a:lstStyle/>
          <a:p>
            <a:pPr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là một khái niệm trung tâm trong đồ họa 2D, </a:t>
            </a:r>
            <a:r>
              <a:rPr lang="en-US" sz="1667" dirty="0" err="1">
                <a:solidFill>
                  <a:srgbClr val="000000"/>
                </a:solidFill>
                <a:latin typeface="Roboto Medium" pitchFamily="34" charset="0"/>
                <a:ea typeface="Roboto Medium" pitchFamily="34" charset="-122"/>
                <a:cs typeface="Roboto Medium" pitchFamily="34" charset="-120"/>
              </a:rPr>
              <a:t>là</a:t>
            </a:r>
            <a:r>
              <a:rPr lang="en-US" sz="1667" dirty="0">
                <a:solidFill>
                  <a:srgbClr val="000000"/>
                </a:solidFill>
                <a:latin typeface="Roboto Medium" pitchFamily="34" charset="0"/>
                <a:ea typeface="Roboto Medium" pitchFamily="34" charset="-122"/>
                <a:cs typeface="Roboto Medium" pitchFamily="34" charset="-120"/>
              </a:rPr>
              <a:t> các hình </a:t>
            </a:r>
            <a:r>
              <a:rPr lang="en-US" sz="1667" dirty="0" err="1">
                <a:solidFill>
                  <a:srgbClr val="000000"/>
                </a:solidFill>
                <a:latin typeface="Roboto Medium" pitchFamily="34" charset="0"/>
                <a:ea typeface="Roboto Medium" pitchFamily="34" charset="-122"/>
                <a:cs typeface="Roboto Medium" pitchFamily="34" charset="-120"/>
              </a:rPr>
              <a:t>ảnh</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đại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diện</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cho</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từng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phần</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tử</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trong</a:t>
            </a:r>
            <a:r>
              <a:rPr lang="en-US" sz="1667" dirty="0">
                <a:solidFill>
                  <a:srgbClr val="000000"/>
                </a:solidFill>
                <a:latin typeface="Roboto Medium" pitchFamily="34" charset="0"/>
                <a:ea typeface="Roboto Medium" pitchFamily="34" charset="-122"/>
                <a:cs typeface="Roboto Medium" pitchFamily="34" charset="-120"/>
              </a:rPr>
              <a:t> game nhân vật, vật thể </a:t>
            </a:r>
            <a:r>
              <a:rPr lang="en-US" sz="1667" dirty="0" err="1">
                <a:solidFill>
                  <a:srgbClr val="000000"/>
                </a:solidFill>
                <a:latin typeface="Roboto Medium" pitchFamily="34" charset="0"/>
                <a:ea typeface="Roboto Medium" pitchFamily="34" charset="-122"/>
                <a:cs typeface="Roboto Medium" pitchFamily="34" charset="-120"/>
              </a:rPr>
              <a:t>hoặc</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môi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trường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Các</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hoạt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ảnh</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của</a:t>
            </a:r>
            <a:r>
              <a:rPr lang="en-US" sz="1667" dirty="0">
                <a:solidFill>
                  <a:srgbClr val="000000"/>
                </a:solidFill>
                <a:latin typeface="Roboto Medium" pitchFamily="34" charset="0"/>
                <a:ea typeface="Roboto Medium" pitchFamily="34" charset="-122"/>
                <a:cs typeface="Roboto Medium" pitchFamily="34" charset="-120"/>
              </a:rPr>
              <a:t> sprite </a:t>
            </a:r>
            <a:r>
              <a:rPr lang="en-US" sz="1667" dirty="0" err="1">
                <a:solidFill>
                  <a:srgbClr val="000000"/>
                </a:solidFill>
                <a:latin typeface="Roboto Medium" pitchFamily="34" charset="0"/>
                <a:ea typeface="Roboto Medium" pitchFamily="34" charset="-122"/>
                <a:cs typeface="Roboto Medium" pitchFamily="34" charset="-120"/>
              </a:rPr>
              <a:t>được</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lưu</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dưới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dạng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các</a:t>
            </a:r>
            <a:r>
              <a:rPr lang="en-US" sz="1667" dirty="0">
                <a:solidFill>
                  <a:srgbClr val="000000"/>
                </a:solidFill>
                <a:latin typeface="Roboto Medium" pitchFamily="34" charset="0"/>
                <a:ea typeface="Roboto Medium" pitchFamily="34" charset="-122"/>
                <a:cs typeface="Roboto Medium" pitchFamily="34" charset="-120"/>
              </a:rPr>
              <a:t> Sprite Sheet giúp game 2D trở nên sống </a:t>
            </a:r>
            <a:r>
              <a:rPr lang="en-US" sz="1667" dirty="0" err="1">
                <a:solidFill>
                  <a:srgbClr val="000000"/>
                </a:solidFill>
                <a:latin typeface="Roboto Medium" pitchFamily="34" charset="0"/>
                <a:ea typeface="Roboto Medium" pitchFamily="34" charset="-122"/>
                <a:cs typeface="Roboto Medium" pitchFamily="34" charset="-120"/>
              </a:rPr>
              <a:t>động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và</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tăng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tính</a:t>
            </a:r>
            <a:r>
              <a:rPr lang="en-US" sz="1667" dirty="0">
                <a:solidFill>
                  <a:srgbClr val="000000"/>
                </a:solidFill>
                <a:latin typeface="Roboto Medium" pitchFamily="34" charset="0"/>
                <a:ea typeface="Roboto Medium" pitchFamily="34" charset="-122"/>
                <a:cs typeface="Roboto Medium" pitchFamily="34" charset="-120"/>
              </a:rPr>
              <a:t> tương tác.</a:t>
            </a:r>
            <a:endParaRPr lang="en-US" sz="1667" dirty="0">
              <a:solidFill>
                <a:prstClr val="black"/>
              </a:solidFill>
              <a:latin typeface="Calibri" panose="020F0502020204030204"/>
            </a:endParaRPr>
          </a:p>
        </p:txBody>
      </p:sp>
      <p:pic>
        <p:nvPicPr>
          <p:cNvPr id="4" name="Image 0" descr="preencoded.png">
            <a:extLst>
              <a:ext uri="{FF2B5EF4-FFF2-40B4-BE49-F238E27FC236}">
                <a16:creationId xmlns:a16="http://schemas.microsoft.com/office/drawing/2014/main" id="{13EEDA8B-01F3-ABE7-DF5D-3D181A90E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232" y="3165046"/>
            <a:ext cx="482005" cy="482005"/>
          </a:xfrm>
          <a:prstGeom prst="rect">
            <a:avLst/>
          </a:prstGeom>
        </p:spPr>
      </p:pic>
      <p:sp>
        <p:nvSpPr>
          <p:cNvPr id="5" name="Text 2">
            <a:extLst>
              <a:ext uri="{FF2B5EF4-FFF2-40B4-BE49-F238E27FC236}">
                <a16:creationId xmlns:a16="http://schemas.microsoft.com/office/drawing/2014/main" id="{72F32663-BEA0-4CA6-9ACA-8E817059BE57}"/>
              </a:ext>
            </a:extLst>
          </p:cNvPr>
          <p:cNvSpPr/>
          <p:nvPr/>
        </p:nvSpPr>
        <p:spPr>
          <a:xfrm>
            <a:off x="1263055" y="3300578"/>
            <a:ext cx="2008287" cy="251023"/>
          </a:xfrm>
          <a:prstGeom prst="rect">
            <a:avLst/>
          </a:prstGeom>
          <a:noFill/>
          <a:ln/>
        </p:spPr>
        <p:txBody>
          <a:bodyPr wrap="none" lIns="0" tIns="0" rIns="0" bIns="0" rtlCol="0" anchor="t"/>
          <a:lstStyle/>
          <a:p>
            <a:pPr defTabSz="761970">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Đại Diện Nhân Vật</a:t>
            </a:r>
            <a:endParaRPr lang="en-US" sz="1542" dirty="0">
              <a:solidFill>
                <a:prstClr val="black"/>
              </a:solidFill>
              <a:latin typeface="Calibri" panose="020F0502020204030204"/>
            </a:endParaRPr>
          </a:p>
        </p:txBody>
      </p:sp>
      <p:sp>
        <p:nvSpPr>
          <p:cNvPr id="6" name="Text 3">
            <a:extLst>
              <a:ext uri="{FF2B5EF4-FFF2-40B4-BE49-F238E27FC236}">
                <a16:creationId xmlns:a16="http://schemas.microsoft.com/office/drawing/2014/main" id="{E60C5B64-A7B3-51B0-CF75-B399A3308AE6}"/>
              </a:ext>
            </a:extLst>
          </p:cNvPr>
          <p:cNvSpPr/>
          <p:nvPr/>
        </p:nvSpPr>
        <p:spPr>
          <a:xfrm>
            <a:off x="1263055" y="3647943"/>
            <a:ext cx="2806303"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thường được dùng để hiển thị các nhân vật chính và phụ, với nhiều tư thế và hoạt ảnh khác nhau.</a:t>
            </a:r>
            <a:endParaRPr lang="en-US" sz="1667" dirty="0">
              <a:solidFill>
                <a:prstClr val="black"/>
              </a:solidFill>
              <a:latin typeface="Calibri" panose="020F0502020204030204"/>
            </a:endParaRPr>
          </a:p>
        </p:txBody>
      </p:sp>
      <p:pic>
        <p:nvPicPr>
          <p:cNvPr id="7" name="Image 1" descr="preencoded.png">
            <a:extLst>
              <a:ext uri="{FF2B5EF4-FFF2-40B4-BE49-F238E27FC236}">
                <a16:creationId xmlns:a16="http://schemas.microsoft.com/office/drawing/2014/main" id="{44997E9A-F403-BA6F-751C-8DA83749D2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0177" y="3165046"/>
            <a:ext cx="482005" cy="482005"/>
          </a:xfrm>
          <a:prstGeom prst="rect">
            <a:avLst/>
          </a:prstGeom>
        </p:spPr>
      </p:pic>
      <p:sp>
        <p:nvSpPr>
          <p:cNvPr id="8" name="Text 4">
            <a:extLst>
              <a:ext uri="{FF2B5EF4-FFF2-40B4-BE49-F238E27FC236}">
                <a16:creationId xmlns:a16="http://schemas.microsoft.com/office/drawing/2014/main" id="{AA13B258-9420-71FA-2A89-B755F7C6D5F7}"/>
              </a:ext>
            </a:extLst>
          </p:cNvPr>
          <p:cNvSpPr/>
          <p:nvPr/>
        </p:nvSpPr>
        <p:spPr>
          <a:xfrm>
            <a:off x="4953000" y="3300578"/>
            <a:ext cx="2345035" cy="251023"/>
          </a:xfrm>
          <a:prstGeom prst="rect">
            <a:avLst/>
          </a:prstGeom>
          <a:noFill/>
          <a:ln/>
        </p:spPr>
        <p:txBody>
          <a:bodyPr wrap="none" lIns="0" tIns="0" rIns="0" bIns="0" rtlCol="0" anchor="t"/>
          <a:lstStyle/>
          <a:p>
            <a:pPr defTabSz="761970">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Vật Thể &amp; Môi Trường</a:t>
            </a:r>
            <a:endParaRPr lang="en-US" sz="1542" dirty="0">
              <a:solidFill>
                <a:prstClr val="black"/>
              </a:solidFill>
              <a:latin typeface="Calibri" panose="020F0502020204030204"/>
            </a:endParaRPr>
          </a:p>
        </p:txBody>
      </p:sp>
      <p:sp>
        <p:nvSpPr>
          <p:cNvPr id="9" name="Text 5">
            <a:extLst>
              <a:ext uri="{FF2B5EF4-FFF2-40B4-BE49-F238E27FC236}">
                <a16:creationId xmlns:a16="http://schemas.microsoft.com/office/drawing/2014/main" id="{4D95622E-724B-A700-D094-9612682CB6F3}"/>
              </a:ext>
            </a:extLst>
          </p:cNvPr>
          <p:cNvSpPr/>
          <p:nvPr/>
        </p:nvSpPr>
        <p:spPr>
          <a:xfrm>
            <a:off x="4953000" y="3647943"/>
            <a:ext cx="2806303" cy="128508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Các vật phẩm, chướng ngại vật, hoặc các yếu tố môi trường tĩnh và động cũng được tạo từ sprite.</a:t>
            </a:r>
            <a:endParaRPr lang="en-US" sz="1667" dirty="0">
              <a:solidFill>
                <a:prstClr val="black"/>
              </a:solidFill>
              <a:latin typeface="Calibri" panose="020F0502020204030204"/>
            </a:endParaRPr>
          </a:p>
        </p:txBody>
      </p:sp>
      <p:pic>
        <p:nvPicPr>
          <p:cNvPr id="10" name="Image 2" descr="preencoded.png">
            <a:extLst>
              <a:ext uri="{FF2B5EF4-FFF2-40B4-BE49-F238E27FC236}">
                <a16:creationId xmlns:a16="http://schemas.microsoft.com/office/drawing/2014/main" id="{B435096E-4D77-1F9C-EFFE-CE96D45819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60122" y="3165046"/>
            <a:ext cx="482005" cy="482005"/>
          </a:xfrm>
          <a:prstGeom prst="rect">
            <a:avLst/>
          </a:prstGeom>
        </p:spPr>
      </p:pic>
      <p:sp>
        <p:nvSpPr>
          <p:cNvPr id="11" name="Text 6">
            <a:extLst>
              <a:ext uri="{FF2B5EF4-FFF2-40B4-BE49-F238E27FC236}">
                <a16:creationId xmlns:a16="http://schemas.microsoft.com/office/drawing/2014/main" id="{41156C47-423F-3B78-EF06-6F508B10BB99}"/>
              </a:ext>
            </a:extLst>
          </p:cNvPr>
          <p:cNvSpPr/>
          <p:nvPr/>
        </p:nvSpPr>
        <p:spPr>
          <a:xfrm>
            <a:off x="8642946" y="3300578"/>
            <a:ext cx="2030908" cy="251023"/>
          </a:xfrm>
          <a:prstGeom prst="rect">
            <a:avLst/>
          </a:prstGeom>
          <a:noFill/>
          <a:ln/>
        </p:spPr>
        <p:txBody>
          <a:bodyPr wrap="none" lIns="0" tIns="0" rIns="0" bIns="0" rtlCol="0" anchor="t"/>
          <a:lstStyle/>
          <a:p>
            <a:pPr defTabSz="761970">
              <a:lnSpc>
                <a:spcPts val="1958"/>
              </a:lnSpc>
            </a:pPr>
            <a:r>
              <a:rPr lang="en-US" sz="1542" b="1" dirty="0">
                <a:solidFill>
                  <a:srgbClr val="000000"/>
                </a:solidFill>
                <a:latin typeface="Montserrat Black" pitchFamily="34" charset="0"/>
                <a:ea typeface="Montserrat Black" pitchFamily="34" charset="-122"/>
                <a:cs typeface="Montserrat Black" pitchFamily="34" charset="-120"/>
              </a:rPr>
              <a:t>Linh Hoạt Biến Đổi</a:t>
            </a:r>
            <a:endParaRPr lang="en-US" sz="1542" dirty="0">
              <a:solidFill>
                <a:prstClr val="black"/>
              </a:solidFill>
              <a:latin typeface="Calibri" panose="020F0502020204030204"/>
            </a:endParaRPr>
          </a:p>
        </p:txBody>
      </p:sp>
      <p:sp>
        <p:nvSpPr>
          <p:cNvPr id="12" name="Text 7">
            <a:extLst>
              <a:ext uri="{FF2B5EF4-FFF2-40B4-BE49-F238E27FC236}">
                <a16:creationId xmlns:a16="http://schemas.microsoft.com/office/drawing/2014/main" id="{D1557EE2-C2F9-1764-7E16-D7B6EC9FF298}"/>
              </a:ext>
            </a:extLst>
          </p:cNvPr>
          <p:cNvSpPr/>
          <p:nvPr/>
        </p:nvSpPr>
        <p:spPr>
          <a:xfrm>
            <a:off x="8642946" y="3647943"/>
            <a:ext cx="2806303" cy="1606352"/>
          </a:xfrm>
          <a:prstGeom prst="rect">
            <a:avLst/>
          </a:prstGeom>
          <a:noFill/>
          <a:ln/>
        </p:spPr>
        <p:txBody>
          <a:bodyPr wrap="square" lIns="0" tIns="0" rIns="0" bIns="0" rtlCol="0" anchor="t"/>
          <a:lstStyle/>
          <a:p>
            <a:pPr algn="just"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có thể được di chuyển, thay đổi kích thước (scale) và xoay (rotate) để tạo ra các hiệu ứng hình ảnh và tương tác đa dạng trong game.</a:t>
            </a:r>
            <a:endParaRPr lang="en-US" sz="1667" dirty="0">
              <a:solidFill>
                <a:prstClr val="black"/>
              </a:solidFill>
              <a:latin typeface="Calibri" panose="020F0502020204030204"/>
            </a:endParaRPr>
          </a:p>
        </p:txBody>
      </p:sp>
    </p:spTree>
    <p:extLst>
      <p:ext uri="{BB962C8B-B14F-4D97-AF65-F5344CB8AC3E}">
        <p14:creationId xmlns:p14="http://schemas.microsoft.com/office/powerpoint/2010/main" val="1499838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3D23E-4BFF-F626-F98F-B1E5CD47762B}"/>
            </a:ext>
          </a:extLst>
        </p:cNvPr>
        <p:cNvGrpSpPr/>
        <p:nvPr/>
      </p:nvGrpSpPr>
      <p:grpSpPr>
        <a:xfrm>
          <a:off x="0" y="0"/>
          <a:ext cx="0" cy="0"/>
          <a:chOff x="0" y="0"/>
          <a:chExt cx="0" cy="0"/>
        </a:xfrm>
      </p:grpSpPr>
      <p:sp>
        <p:nvSpPr>
          <p:cNvPr id="2" name="Text 2">
            <a:extLst>
              <a:ext uri="{FF2B5EF4-FFF2-40B4-BE49-F238E27FC236}">
                <a16:creationId xmlns:a16="http://schemas.microsoft.com/office/drawing/2014/main" id="{6EF11B15-4428-C904-1204-CED856CA8BB5}"/>
              </a:ext>
            </a:extLst>
          </p:cNvPr>
          <p:cNvSpPr/>
          <p:nvPr/>
        </p:nvSpPr>
        <p:spPr>
          <a:xfrm>
            <a:off x="650660" y="2964108"/>
            <a:ext cx="4911940" cy="2674692"/>
          </a:xfrm>
          <a:prstGeom prst="rect">
            <a:avLst/>
          </a:prstGeom>
          <a:noFill/>
          <a:ln/>
        </p:spPr>
        <p:txBody>
          <a:bodyPr wrap="square" lIns="0" tIns="0" rIns="0" bIns="0" rtlCol="0" anchor="t"/>
          <a:lstStyle/>
          <a:p>
            <a:pPr marL="285739" indent="-285739" defTabSz="761970">
              <a:buSzPct val="100000"/>
              <a:buFontTx/>
              <a:buChar char="•"/>
            </a:pPr>
            <a:r>
              <a:rPr lang="en-US" sz="2000" dirty="0" err="1">
                <a:solidFill>
                  <a:srgbClr val="000000"/>
                </a:solidFill>
                <a:latin typeface="Roboto Medium" pitchFamily="34" charset="0"/>
                <a:ea typeface="Roboto Medium" pitchFamily="34" charset="-122"/>
                <a:cs typeface="Roboto Medium" pitchFamily="34" charset="-120"/>
              </a:rPr>
              <a:t>Nhỏ</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gọn</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tiết</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kiệm</a:t>
            </a:r>
            <a:r>
              <a:rPr lang="en-US" sz="2000" dirty="0">
                <a:solidFill>
                  <a:srgbClr val="000000"/>
                </a:solidFill>
                <a:latin typeface="Roboto Medium" pitchFamily="34" charset="0"/>
                <a:ea typeface="Roboto Medium" pitchFamily="34" charset="-122"/>
                <a:cs typeface="Roboto Medium" pitchFamily="34" charset="-120"/>
              </a:rPr>
              <a:t> dung </a:t>
            </a:r>
            <a:r>
              <a:rPr lang="en-US" sz="2000" dirty="0" err="1">
                <a:solidFill>
                  <a:srgbClr val="000000"/>
                </a:solidFill>
                <a:latin typeface="Roboto Medium" pitchFamily="34" charset="0"/>
                <a:ea typeface="Roboto Medium" pitchFamily="34" charset="-122"/>
                <a:cs typeface="Roboto Medium" pitchFamily="34" charset="-120"/>
              </a:rPr>
              <a:t>lượng</a:t>
            </a:r>
            <a:endParaRPr lang="en-US" sz="2000" dirty="0">
              <a:solidFill>
                <a:srgbClr val="000000"/>
              </a:solidFill>
              <a:latin typeface="Roboto Medium" pitchFamily="34" charset="0"/>
              <a:ea typeface="Roboto Medium" pitchFamily="34" charset="-122"/>
              <a:cs typeface="Roboto Medium" pitchFamily="34" charset="-120"/>
            </a:endParaRPr>
          </a:p>
          <a:p>
            <a:pPr defTabSz="761970">
              <a:buSzPct val="100000"/>
            </a:pPr>
            <a:endParaRPr lang="en-US" sz="2000" dirty="0">
              <a:solidFill>
                <a:srgbClr val="000000"/>
              </a:solidFill>
              <a:latin typeface="Roboto Medium" pitchFamily="34" charset="0"/>
              <a:ea typeface="Roboto Medium" pitchFamily="34" charset="-122"/>
              <a:cs typeface="Roboto Medium" pitchFamily="34" charset="-120"/>
            </a:endParaRPr>
          </a:p>
          <a:p>
            <a:pPr marL="285739" indent="-285739" defTabSz="761970">
              <a:buSzPct val="100000"/>
              <a:buFontTx/>
              <a:buChar char="•"/>
            </a:pPr>
            <a:r>
              <a:rPr lang="en-US" sz="2000" dirty="0" err="1">
                <a:solidFill>
                  <a:srgbClr val="000000"/>
                </a:solidFill>
                <a:latin typeface="Roboto Medium" pitchFamily="34" charset="0"/>
                <a:ea typeface="Roboto Medium" pitchFamily="34" charset="-122"/>
                <a:cs typeface="Roboto Medium" pitchFamily="34" charset="-120"/>
              </a:rPr>
              <a:t>Tối</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ưu</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trong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quá</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trình</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đọc</a:t>
            </a:r>
            <a:endParaRPr lang="en-US" sz="2000" dirty="0">
              <a:solidFill>
                <a:srgbClr val="000000"/>
              </a:solidFill>
              <a:latin typeface="Roboto Medium" pitchFamily="34" charset="0"/>
              <a:ea typeface="Roboto Medium" pitchFamily="34" charset="-122"/>
              <a:cs typeface="Roboto Medium" pitchFamily="34" charset="-120"/>
            </a:endParaRPr>
          </a:p>
          <a:p>
            <a:pPr defTabSz="761970">
              <a:buSzPct val="100000"/>
            </a:pPr>
            <a:endParaRPr lang="en-US" sz="2000" dirty="0">
              <a:solidFill>
                <a:srgbClr val="000000"/>
              </a:solidFill>
              <a:latin typeface="Roboto Medium" pitchFamily="34" charset="0"/>
              <a:ea typeface="Roboto Medium" pitchFamily="34" charset="-122"/>
              <a:cs typeface="Roboto Medium" pitchFamily="34" charset="-120"/>
            </a:endParaRPr>
          </a:p>
          <a:p>
            <a:pPr marL="285739" indent="-285739" defTabSz="761970">
              <a:buSzPct val="100000"/>
              <a:buFontTx/>
              <a:buChar char="•"/>
            </a:pPr>
            <a:r>
              <a:rPr lang="en-US" sz="2000" dirty="0" err="1">
                <a:solidFill>
                  <a:srgbClr val="000000"/>
                </a:solidFill>
                <a:latin typeface="Roboto Medium" pitchFamily="34" charset="0"/>
                <a:ea typeface="Roboto Medium" pitchFamily="34" charset="-122"/>
                <a:cs typeface="Roboto Medium" pitchFamily="34" charset="-120"/>
              </a:rPr>
              <a:t>Có</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rất</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nhiều</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ứng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dụng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trong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thiết</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kế</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và</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phát</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triển</a:t>
            </a:r>
            <a:r>
              <a:rPr lang="en-US" sz="2000" dirty="0">
                <a:solidFill>
                  <a:srgbClr val="000000"/>
                </a:solidFill>
                <a:latin typeface="Roboto Medium" pitchFamily="34" charset="0"/>
                <a:ea typeface="Roboto Medium" pitchFamily="34" charset="-122"/>
                <a:cs typeface="Roboto Medium" pitchFamily="34" charset="-120"/>
              </a:rPr>
              <a:t> game</a:t>
            </a:r>
          </a:p>
        </p:txBody>
      </p:sp>
      <p:sp>
        <p:nvSpPr>
          <p:cNvPr id="3" name="Text 0">
            <a:extLst>
              <a:ext uri="{FF2B5EF4-FFF2-40B4-BE49-F238E27FC236}">
                <a16:creationId xmlns:a16="http://schemas.microsoft.com/office/drawing/2014/main" id="{84E8098A-F3AA-CF28-3E4C-2EE3A3EA08EA}"/>
              </a:ext>
            </a:extLst>
          </p:cNvPr>
          <p:cNvSpPr/>
          <p:nvPr/>
        </p:nvSpPr>
        <p:spPr>
          <a:xfrm>
            <a:off x="664423" y="1098153"/>
            <a:ext cx="6828333"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Sprite Sheet</a:t>
            </a:r>
            <a:endParaRPr lang="en-US" sz="3125" dirty="0">
              <a:solidFill>
                <a:prstClr val="black"/>
              </a:solidFill>
              <a:latin typeface="Calibri" panose="020F0502020204030204"/>
            </a:endParaRPr>
          </a:p>
        </p:txBody>
      </p:sp>
      <p:sp>
        <p:nvSpPr>
          <p:cNvPr id="4" name="Text 1">
            <a:extLst>
              <a:ext uri="{FF2B5EF4-FFF2-40B4-BE49-F238E27FC236}">
                <a16:creationId xmlns:a16="http://schemas.microsoft.com/office/drawing/2014/main" id="{8017D42A-436F-B2D8-673C-1B62FFDFF07E}"/>
              </a:ext>
            </a:extLst>
          </p:cNvPr>
          <p:cNvSpPr/>
          <p:nvPr/>
        </p:nvSpPr>
        <p:spPr>
          <a:xfrm>
            <a:off x="664423" y="1828800"/>
            <a:ext cx="10869018" cy="642541"/>
          </a:xfrm>
          <a:prstGeom prst="rect">
            <a:avLst/>
          </a:prstGeom>
          <a:noFill/>
          <a:ln/>
        </p:spPr>
        <p:txBody>
          <a:bodyPr wrap="square" lIns="0" tIns="0" rIns="0" bIns="0" rtlCol="0" anchor="t"/>
          <a:lstStyle/>
          <a:p>
            <a:pPr defTabSz="761970">
              <a:lnSpc>
                <a:spcPts val="2500"/>
              </a:lnSpc>
            </a:pPr>
            <a:r>
              <a:rPr lang="en-US" sz="2000" dirty="0">
                <a:solidFill>
                  <a:srgbClr val="000000"/>
                </a:solidFill>
                <a:latin typeface="Roboto Medium" pitchFamily="34" charset="0"/>
                <a:ea typeface="Roboto Medium" pitchFamily="34" charset="-122"/>
                <a:cs typeface="Roboto Medium" pitchFamily="34" charset="-120"/>
              </a:rPr>
              <a:t>Sprite sheet </a:t>
            </a:r>
            <a:r>
              <a:rPr lang="en-US" sz="2000" dirty="0" err="1">
                <a:solidFill>
                  <a:srgbClr val="000000"/>
                </a:solidFill>
                <a:latin typeface="Roboto Medium" pitchFamily="34" charset="0"/>
                <a:ea typeface="Roboto Medium" pitchFamily="34" charset="-122"/>
                <a:cs typeface="Roboto Medium" pitchFamily="34" charset="-120"/>
              </a:rPr>
              <a:t>là</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một</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hình</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ảnh</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lớn</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chứa</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nhiều</a:t>
            </a:r>
            <a:r>
              <a:rPr lang="en-US" sz="2000" dirty="0">
                <a:solidFill>
                  <a:srgbClr val="000000"/>
                </a:solidFill>
                <a:latin typeface="Roboto Medium" pitchFamily="34" charset="0"/>
                <a:ea typeface="Roboto Medium" pitchFamily="34" charset="-122"/>
                <a:cs typeface="Roboto Medium" pitchFamily="34" charset="-120"/>
              </a:rPr>
              <a:t> Sprite </a:t>
            </a:r>
            <a:r>
              <a:rPr lang="en-US" sz="2000" dirty="0" err="1">
                <a:solidFill>
                  <a:srgbClr val="000000"/>
                </a:solidFill>
                <a:latin typeface="Roboto Medium" pitchFamily="34" charset="0"/>
                <a:ea typeface="Roboto Medium" pitchFamily="34" charset="-122"/>
                <a:cs typeface="Roboto Medium" pitchFamily="34" charset="-120"/>
              </a:rPr>
              <a:t>nhỏ</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bên</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trong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mỗi</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một</a:t>
            </a:r>
            <a:r>
              <a:rPr lang="en-US" sz="2000" dirty="0">
                <a:solidFill>
                  <a:srgbClr val="000000"/>
                </a:solidFill>
                <a:latin typeface="Roboto Medium" pitchFamily="34" charset="0"/>
                <a:ea typeface="Roboto Medium" pitchFamily="34" charset="-122"/>
                <a:cs typeface="Roboto Medium" pitchFamily="34" charset="-120"/>
              </a:rPr>
              <a:t> sprite </a:t>
            </a:r>
            <a:r>
              <a:rPr lang="en-US" sz="2000" dirty="0" err="1">
                <a:solidFill>
                  <a:srgbClr val="000000"/>
                </a:solidFill>
                <a:latin typeface="Roboto Medium" pitchFamily="34" charset="0"/>
                <a:ea typeface="Roboto Medium" pitchFamily="34" charset="-122"/>
                <a:cs typeface="Roboto Medium" pitchFamily="34" charset="-120"/>
              </a:rPr>
              <a:t>có</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mục</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đích</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sử</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dụng</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khác</a:t>
            </a:r>
            <a:r>
              <a:rPr lang="en-US" sz="2000" dirty="0">
                <a:solidFill>
                  <a:srgbClr val="000000"/>
                </a:solidFill>
                <a:latin typeface="Roboto Medium" pitchFamily="34" charset="0"/>
                <a:ea typeface="Roboto Medium" pitchFamily="34" charset="-122"/>
                <a:cs typeface="Roboto Medium" pitchFamily="34" charset="-120"/>
              </a:rPr>
              <a:t> </a:t>
            </a:r>
            <a:r>
              <a:rPr lang="en-US" sz="2000" dirty="0" err="1">
                <a:solidFill>
                  <a:srgbClr val="000000"/>
                </a:solidFill>
                <a:latin typeface="Roboto Medium" pitchFamily="34" charset="0"/>
                <a:ea typeface="Roboto Medium" pitchFamily="34" charset="-122"/>
                <a:cs typeface="Roboto Medium" pitchFamily="34" charset="-120"/>
              </a:rPr>
              <a:t>nhau</a:t>
            </a:r>
            <a:endParaRPr lang="en-US" sz="2000"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12157253-321D-7518-6F43-918C5A658A65}"/>
              </a:ext>
            </a:extLst>
          </p:cNvPr>
          <p:cNvPicPr>
            <a:picLocks noChangeAspect="1"/>
          </p:cNvPicPr>
          <p:nvPr/>
        </p:nvPicPr>
        <p:blipFill>
          <a:blip r:embed="rId2"/>
          <a:stretch>
            <a:fillRect/>
          </a:stretch>
        </p:blipFill>
        <p:spPr>
          <a:xfrm>
            <a:off x="5764826" y="2964108"/>
            <a:ext cx="5768615" cy="2578657"/>
          </a:xfrm>
          <a:prstGeom prst="rect">
            <a:avLst/>
          </a:prstGeom>
        </p:spPr>
      </p:pic>
    </p:spTree>
    <p:extLst>
      <p:ext uri="{BB962C8B-B14F-4D97-AF65-F5344CB8AC3E}">
        <p14:creationId xmlns:p14="http://schemas.microsoft.com/office/powerpoint/2010/main" val="199388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CAB1E-97BC-7AAD-5913-FDC502CA09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E30E2C-CE7A-9D04-A8AB-532D3AA56EC1}"/>
              </a:ext>
            </a:extLst>
          </p:cNvPr>
          <p:cNvPicPr>
            <a:picLocks noChangeAspect="1"/>
          </p:cNvPicPr>
          <p:nvPr/>
        </p:nvPicPr>
        <p:blipFill>
          <a:blip r:embed="rId2"/>
          <a:stretch>
            <a:fillRect/>
          </a:stretch>
        </p:blipFill>
        <p:spPr>
          <a:xfrm>
            <a:off x="1391941" y="2655656"/>
            <a:ext cx="9408117" cy="3592744"/>
          </a:xfrm>
          <a:prstGeom prst="rect">
            <a:avLst/>
          </a:prstGeom>
        </p:spPr>
      </p:pic>
      <p:sp>
        <p:nvSpPr>
          <p:cNvPr id="4" name="Text 0">
            <a:extLst>
              <a:ext uri="{FF2B5EF4-FFF2-40B4-BE49-F238E27FC236}">
                <a16:creationId xmlns:a16="http://schemas.microsoft.com/office/drawing/2014/main" id="{68EBADD1-11B0-6540-3B10-00968D57DD1D}"/>
              </a:ext>
            </a:extLst>
          </p:cNvPr>
          <p:cNvSpPr/>
          <p:nvPr/>
        </p:nvSpPr>
        <p:spPr>
          <a:xfrm>
            <a:off x="664423" y="1098153"/>
            <a:ext cx="6828333"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Sprite Sheet - Animation 2D</a:t>
            </a:r>
            <a:endParaRPr lang="en-US" sz="3125" dirty="0">
              <a:solidFill>
                <a:prstClr val="black"/>
              </a:solidFill>
              <a:latin typeface="Calibri" panose="020F0502020204030204"/>
            </a:endParaRPr>
          </a:p>
        </p:txBody>
      </p:sp>
      <p:sp>
        <p:nvSpPr>
          <p:cNvPr id="5" name="Text 1">
            <a:extLst>
              <a:ext uri="{FF2B5EF4-FFF2-40B4-BE49-F238E27FC236}">
                <a16:creationId xmlns:a16="http://schemas.microsoft.com/office/drawing/2014/main" id="{51AA9BCD-5E46-686F-7B7B-1870993217AD}"/>
              </a:ext>
            </a:extLst>
          </p:cNvPr>
          <p:cNvSpPr/>
          <p:nvPr/>
        </p:nvSpPr>
        <p:spPr>
          <a:xfrm>
            <a:off x="664423" y="1828800"/>
            <a:ext cx="10869018" cy="642541"/>
          </a:xfrm>
          <a:prstGeom prst="rect">
            <a:avLst/>
          </a:prstGeom>
          <a:noFill/>
          <a:ln/>
        </p:spPr>
        <p:txBody>
          <a:bodyPr wrap="square" lIns="0" tIns="0" rIns="0" bIns="0" rtlCol="0" anchor="t"/>
          <a:lstStyle/>
          <a:p>
            <a:pPr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Sprite sheet </a:t>
            </a:r>
            <a:r>
              <a:rPr lang="en-US" sz="1667" dirty="0" err="1">
                <a:solidFill>
                  <a:srgbClr val="000000"/>
                </a:solidFill>
                <a:latin typeface="Roboto Medium" pitchFamily="34" charset="0"/>
                <a:ea typeface="Roboto Medium" pitchFamily="34" charset="-122"/>
                <a:cs typeface="Roboto Medium" pitchFamily="34" charset="-120"/>
              </a:rPr>
              <a:t>lưu</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trữ</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một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chuỗi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các</a:t>
            </a:r>
            <a:r>
              <a:rPr lang="en-US" sz="1667" dirty="0">
                <a:solidFill>
                  <a:srgbClr val="000000"/>
                </a:solidFill>
                <a:latin typeface="Roboto Medium" pitchFamily="34" charset="0"/>
                <a:ea typeface="Roboto Medium" pitchFamily="34" charset="-122"/>
                <a:cs typeface="Roboto Medium" pitchFamily="34" charset="-120"/>
              </a:rPr>
              <a:t> sprite </a:t>
            </a:r>
            <a:r>
              <a:rPr lang="en-US" sz="1667" dirty="0" err="1">
                <a:solidFill>
                  <a:srgbClr val="000000"/>
                </a:solidFill>
                <a:latin typeface="Roboto Medium" pitchFamily="34" charset="0"/>
                <a:ea typeface="Roboto Medium" pitchFamily="34" charset="-122"/>
                <a:cs typeface="Roboto Medium" pitchFamily="34" charset="-120"/>
              </a:rPr>
              <a:t>liên</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tiếp</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nhau</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của</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một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hoạt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ảnh</a:t>
            </a:r>
            <a:r>
              <a:rPr lang="en-US" sz="1667" dirty="0">
                <a:solidFill>
                  <a:srgbClr val="000000"/>
                </a:solidFill>
                <a:latin typeface="Roboto Medium" pitchFamily="34" charset="0"/>
                <a:ea typeface="Roboto Medium" pitchFamily="34" charset="-122"/>
                <a:cs typeface="Roboto Medium" pitchFamily="34" charset="-120"/>
              </a:rPr>
              <a:t> 2D </a:t>
            </a:r>
            <a:r>
              <a:rPr lang="en-US" sz="1667" dirty="0" err="1">
                <a:solidFill>
                  <a:srgbClr val="000000"/>
                </a:solidFill>
                <a:latin typeface="Roboto Medium" pitchFamily="34" charset="0"/>
                <a:ea typeface="Roboto Medium" pitchFamily="34" charset="-122"/>
                <a:cs typeface="Roboto Medium" pitchFamily="34" charset="-120"/>
              </a:rPr>
              <a:t>cùng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một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hình</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ảnh</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Mỗi</a:t>
            </a:r>
            <a:r>
              <a:rPr lang="en-US" sz="1667" dirty="0">
                <a:solidFill>
                  <a:srgbClr val="000000"/>
                </a:solidFill>
                <a:latin typeface="Roboto Medium" pitchFamily="34" charset="0"/>
                <a:ea typeface="Roboto Medium" pitchFamily="34" charset="-122"/>
                <a:cs typeface="Roboto Medium" pitchFamily="34" charset="-120"/>
              </a:rPr>
              <a:t> sprite </a:t>
            </a:r>
            <a:r>
              <a:rPr lang="en-US" sz="1667" dirty="0" err="1">
                <a:solidFill>
                  <a:srgbClr val="000000"/>
                </a:solidFill>
                <a:latin typeface="Roboto Medium" pitchFamily="34" charset="0"/>
                <a:ea typeface="Roboto Medium" pitchFamily="34" charset="-122"/>
                <a:cs typeface="Roboto Medium" pitchFamily="34" charset="-120"/>
              </a:rPr>
              <a:t>sẽ</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tương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ứng</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với</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một</a:t>
            </a:r>
            <a:r>
              <a:rPr lang="en-US" sz="1667" dirty="0">
                <a:solidFill>
                  <a:srgbClr val="000000"/>
                </a:solidFill>
                <a:latin typeface="Roboto Medium" pitchFamily="34" charset="0"/>
                <a:ea typeface="Roboto Medium" pitchFamily="34" charset="-122"/>
                <a:cs typeface="Roboto Medium" pitchFamily="34" charset="-120"/>
              </a:rPr>
              <a:t> frame </a:t>
            </a:r>
            <a:r>
              <a:rPr lang="en-US" sz="1667" dirty="0" err="1">
                <a:solidFill>
                  <a:srgbClr val="000000"/>
                </a:solidFill>
                <a:latin typeface="Roboto Medium" pitchFamily="34" charset="0"/>
                <a:ea typeface="Roboto Medium" pitchFamily="34" charset="-122"/>
                <a:cs typeface="Roboto Medium" pitchFamily="34" charset="-120"/>
              </a:rPr>
              <a:t>của</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hoạt</a:t>
            </a:r>
            <a:r>
              <a:rPr lang="en-US" sz="1667" dirty="0">
                <a:solidFill>
                  <a:srgbClr val="000000"/>
                </a:solidFill>
                <a:latin typeface="Roboto Medium" pitchFamily="34" charset="0"/>
                <a:ea typeface="Roboto Medium" pitchFamily="34" charset="-122"/>
                <a:cs typeface="Roboto Medium" pitchFamily="34" charset="-120"/>
              </a:rPr>
              <a:t> </a:t>
            </a:r>
            <a:r>
              <a:rPr lang="en-US" sz="1667" dirty="0" err="1">
                <a:solidFill>
                  <a:srgbClr val="000000"/>
                </a:solidFill>
                <a:latin typeface="Roboto Medium" pitchFamily="34" charset="0"/>
                <a:ea typeface="Roboto Medium" pitchFamily="34" charset="-122"/>
                <a:cs typeface="Roboto Medium" pitchFamily="34" charset="-120"/>
              </a:rPr>
              <a:t>ảnh</a:t>
            </a:r>
            <a:r>
              <a:rPr lang="en-US" sz="1667" dirty="0">
                <a:solidFill>
                  <a:srgbClr val="000000"/>
                </a:solidFill>
                <a:latin typeface="Roboto Medium" pitchFamily="34" charset="0"/>
                <a:ea typeface="Roboto Medium" pitchFamily="34" charset="-122"/>
                <a:cs typeface="Roboto Medium" pitchFamily="34" charset="-120"/>
              </a:rPr>
              <a:t>. </a:t>
            </a:r>
            <a:endParaRPr lang="en-US" sz="1667" dirty="0">
              <a:solidFill>
                <a:prstClr val="black"/>
              </a:solidFill>
              <a:latin typeface="Calibri" panose="020F0502020204030204"/>
            </a:endParaRPr>
          </a:p>
        </p:txBody>
      </p:sp>
    </p:spTree>
    <p:extLst>
      <p:ext uri="{BB962C8B-B14F-4D97-AF65-F5344CB8AC3E}">
        <p14:creationId xmlns:p14="http://schemas.microsoft.com/office/powerpoint/2010/main" val="3395283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C477-EE99-4B75-39AF-42B315C5628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AD4A2D0-2462-6228-D2E8-2F516F95E60B}"/>
              </a:ext>
            </a:extLst>
          </p:cNvPr>
          <p:cNvSpPr/>
          <p:nvPr/>
        </p:nvSpPr>
        <p:spPr>
          <a:xfrm>
            <a:off x="661492" y="742454"/>
            <a:ext cx="9172674"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Sprite Sheet - Tile </a:t>
            </a:r>
            <a:r>
              <a:rPr lang="en-US" sz="3125" b="1" dirty="0" err="1">
                <a:solidFill>
                  <a:srgbClr val="1F497D"/>
                </a:solidFill>
                <a:latin typeface="Montserrat Black" pitchFamily="34" charset="0"/>
                <a:ea typeface="Montserrat Black" pitchFamily="34" charset="-122"/>
                <a:cs typeface="Montserrat Black" pitchFamily="34" charset="-120"/>
              </a:rPr>
              <a:t>và</a:t>
            </a:r>
            <a:r>
              <a:rPr lang="en-US" sz="3125" b="1" dirty="0">
                <a:solidFill>
                  <a:srgbClr val="1F497D"/>
                </a:solidFill>
                <a:latin typeface="Montserrat Black" pitchFamily="34" charset="0"/>
                <a:ea typeface="Montserrat Black" pitchFamily="34" charset="-122"/>
                <a:cs typeface="Montserrat Black" pitchFamily="34" charset="-120"/>
              </a:rPr>
              <a:t> Background</a:t>
            </a:r>
            <a:endParaRPr lang="en-US" sz="3125" dirty="0">
              <a:solidFill>
                <a:prstClr val="black"/>
              </a:solidFill>
              <a:latin typeface="Calibri" panose="020F0502020204030204"/>
            </a:endParaRPr>
          </a:p>
        </p:txBody>
      </p:sp>
      <p:sp>
        <p:nvSpPr>
          <p:cNvPr id="3" name="Text 1">
            <a:extLst>
              <a:ext uri="{FF2B5EF4-FFF2-40B4-BE49-F238E27FC236}">
                <a16:creationId xmlns:a16="http://schemas.microsoft.com/office/drawing/2014/main" id="{E6FBFA8F-6350-7F04-3A25-B4E54B17CC48}"/>
              </a:ext>
            </a:extLst>
          </p:cNvPr>
          <p:cNvSpPr/>
          <p:nvPr/>
        </p:nvSpPr>
        <p:spPr>
          <a:xfrm>
            <a:off x="629254" y="1377427"/>
            <a:ext cx="10869018" cy="642541"/>
          </a:xfrm>
          <a:prstGeom prst="rect">
            <a:avLst/>
          </a:prstGeom>
          <a:noFill/>
          <a:ln/>
        </p:spPr>
        <p:txBody>
          <a:bodyPr wrap="square" lIns="0" tIns="0" rIns="0" bIns="0" rtlCol="0" anchor="t"/>
          <a:lstStyle/>
          <a:p>
            <a:pPr defTabSz="761970">
              <a:lnSpc>
                <a:spcPts val="2500"/>
              </a:lnSpc>
            </a:pPr>
            <a:r>
              <a:rPr lang="en-US" sz="1667" dirty="0">
                <a:solidFill>
                  <a:srgbClr val="000000"/>
                </a:solidFill>
                <a:latin typeface="Roboto Medium" pitchFamily="34" charset="0"/>
                <a:ea typeface="Roboto Medium" pitchFamily="34" charset="-122"/>
                <a:cs typeface="Roboto Medium" pitchFamily="34" charset="-120"/>
              </a:rPr>
              <a:t>Kỹ thuật Tile và Background là nền tảng cho việc xây dựng môi trường trong game 2D, giúp tối ưu hóa tài nguyên và tạo ra những thế giới rộng lớn một cách hiệu quả.</a:t>
            </a:r>
            <a:endParaRPr lang="en-US" sz="1667" dirty="0">
              <a:solidFill>
                <a:prstClr val="black"/>
              </a:solidFill>
              <a:latin typeface="Calibri" panose="020F0502020204030204"/>
            </a:endParaRPr>
          </a:p>
        </p:txBody>
      </p:sp>
      <p:sp>
        <p:nvSpPr>
          <p:cNvPr id="4" name="Text 2">
            <a:extLst>
              <a:ext uri="{FF2B5EF4-FFF2-40B4-BE49-F238E27FC236}">
                <a16:creationId xmlns:a16="http://schemas.microsoft.com/office/drawing/2014/main" id="{06ECC18A-7774-581F-DF28-9BC74D61DBC4}"/>
              </a:ext>
            </a:extLst>
          </p:cNvPr>
          <p:cNvSpPr/>
          <p:nvPr/>
        </p:nvSpPr>
        <p:spPr>
          <a:xfrm>
            <a:off x="623392" y="2271918"/>
            <a:ext cx="7034708" cy="642541"/>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667" b="1" dirty="0">
                <a:solidFill>
                  <a:srgbClr val="000000"/>
                </a:solidFill>
                <a:latin typeface="Roboto Medium" pitchFamily="34" charset="0"/>
                <a:ea typeface="Roboto Medium" pitchFamily="34" charset="-122"/>
                <a:cs typeface="Roboto Medium" pitchFamily="34" charset="-120"/>
              </a:rPr>
              <a:t>Sử dụng ảnh lặp (tiles):</a:t>
            </a:r>
            <a:r>
              <a:rPr lang="en-US" sz="1667" dirty="0">
                <a:solidFill>
                  <a:srgbClr val="000000"/>
                </a:solidFill>
                <a:latin typeface="Roboto Medium" pitchFamily="34" charset="0"/>
                <a:ea typeface="Roboto Medium" pitchFamily="34" charset="-122"/>
                <a:cs typeface="Roboto Medium" pitchFamily="34" charset="-120"/>
              </a:rPr>
              <a:t> Các mảnh hình ảnh nhỏ (tiles) được sắp xếp cạnh nhau để tạo thành các cấu trúc lớn hơn như tường, sàn nhà, hoặc địa hình.</a:t>
            </a:r>
            <a:endParaRPr lang="en-US" sz="1667" dirty="0">
              <a:solidFill>
                <a:prstClr val="black"/>
              </a:solidFill>
              <a:latin typeface="Calibri" panose="020F0502020204030204"/>
            </a:endParaRPr>
          </a:p>
        </p:txBody>
      </p:sp>
      <p:sp>
        <p:nvSpPr>
          <p:cNvPr id="5" name="Text 3">
            <a:extLst>
              <a:ext uri="{FF2B5EF4-FFF2-40B4-BE49-F238E27FC236}">
                <a16:creationId xmlns:a16="http://schemas.microsoft.com/office/drawing/2014/main" id="{C47370EA-B993-F0C8-43F2-646281D73FB4}"/>
              </a:ext>
            </a:extLst>
          </p:cNvPr>
          <p:cNvSpPr/>
          <p:nvPr/>
        </p:nvSpPr>
        <p:spPr>
          <a:xfrm>
            <a:off x="609600" y="3326069"/>
            <a:ext cx="6958508" cy="642541"/>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667" b="1" dirty="0">
                <a:solidFill>
                  <a:srgbClr val="000000"/>
                </a:solidFill>
                <a:latin typeface="Roboto Medium" pitchFamily="34" charset="0"/>
                <a:ea typeface="Roboto Medium" pitchFamily="34" charset="-122"/>
                <a:cs typeface="Roboto Medium" pitchFamily="34" charset="-120"/>
              </a:rPr>
              <a:t>Tiết kiệm bộ nhớ:</a:t>
            </a:r>
            <a:r>
              <a:rPr lang="en-US" sz="1667" dirty="0">
                <a:solidFill>
                  <a:srgbClr val="000000"/>
                </a:solidFill>
                <a:latin typeface="Roboto Medium" pitchFamily="34" charset="0"/>
                <a:ea typeface="Roboto Medium" pitchFamily="34" charset="-122"/>
                <a:cs typeface="Roboto Medium" pitchFamily="34" charset="-120"/>
              </a:rPr>
              <a:t> Thay vì vẽ toàn bộ background dưới dạng một hình ảnh lớn, việc tái sử dụng các tiles nhỏ giúp giảm đáng kể lượng bộ nhớ cần thiết.</a:t>
            </a:r>
            <a:endParaRPr lang="en-US" sz="1667" dirty="0">
              <a:solidFill>
                <a:prstClr val="black"/>
              </a:solidFill>
              <a:latin typeface="Calibri" panose="020F0502020204030204"/>
            </a:endParaRPr>
          </a:p>
        </p:txBody>
      </p:sp>
      <p:sp>
        <p:nvSpPr>
          <p:cNvPr id="6" name="Text 4">
            <a:extLst>
              <a:ext uri="{FF2B5EF4-FFF2-40B4-BE49-F238E27FC236}">
                <a16:creationId xmlns:a16="http://schemas.microsoft.com/office/drawing/2014/main" id="{984DE0FB-2403-76AC-2348-3382F8BFE631}"/>
              </a:ext>
            </a:extLst>
          </p:cNvPr>
          <p:cNvSpPr/>
          <p:nvPr/>
        </p:nvSpPr>
        <p:spPr>
          <a:xfrm>
            <a:off x="651967" y="4357151"/>
            <a:ext cx="6977558" cy="642541"/>
          </a:xfrm>
          <a:prstGeom prst="rect">
            <a:avLst/>
          </a:prstGeom>
          <a:noFill/>
          <a:ln/>
        </p:spPr>
        <p:txBody>
          <a:bodyPr wrap="square" lIns="0" tIns="0" rIns="0" bIns="0" rtlCol="0" anchor="t"/>
          <a:lstStyle/>
          <a:p>
            <a:pPr marL="285739" indent="-285739" defTabSz="761970">
              <a:lnSpc>
                <a:spcPts val="2000"/>
              </a:lnSpc>
              <a:buSzPct val="100000"/>
              <a:buFontTx/>
              <a:buChar char="•"/>
            </a:pPr>
            <a:r>
              <a:rPr lang="en-US" sz="1667" b="1" dirty="0">
                <a:solidFill>
                  <a:srgbClr val="000000"/>
                </a:solidFill>
                <a:latin typeface="Roboto Medium" pitchFamily="34" charset="0"/>
                <a:ea typeface="Roboto Medium" pitchFamily="34" charset="-122"/>
                <a:cs typeface="Roboto Medium" pitchFamily="34" charset="-120"/>
              </a:rPr>
              <a:t>Phổ biến trong game cổ điển và casual:</a:t>
            </a:r>
            <a:r>
              <a:rPr lang="en-US" sz="1667" dirty="0">
                <a:solidFill>
                  <a:srgbClr val="000000"/>
                </a:solidFill>
                <a:latin typeface="Roboto Medium" pitchFamily="34" charset="0"/>
                <a:ea typeface="Roboto Medium" pitchFamily="34" charset="-122"/>
                <a:cs typeface="Roboto Medium" pitchFamily="34" charset="-120"/>
              </a:rPr>
              <a:t> Kỹ thuật này đã được sử dụng rộng rãi trong các game NES, SNES và vẫn rất hữu ích cho các game indie và di động hiện đại.</a:t>
            </a:r>
            <a:endParaRPr lang="en-US" sz="1667" dirty="0">
              <a:solidFill>
                <a:prstClr val="black"/>
              </a:solidFill>
              <a:latin typeface="Calibri" panose="020F0502020204030204"/>
            </a:endParaRPr>
          </a:p>
        </p:txBody>
      </p:sp>
      <p:sp>
        <p:nvSpPr>
          <p:cNvPr id="7" name="Text 5">
            <a:extLst>
              <a:ext uri="{FF2B5EF4-FFF2-40B4-BE49-F238E27FC236}">
                <a16:creationId xmlns:a16="http://schemas.microsoft.com/office/drawing/2014/main" id="{AF5319B7-BAD1-8682-6BB9-7BF1BE79893B}"/>
              </a:ext>
            </a:extLst>
          </p:cNvPr>
          <p:cNvSpPr/>
          <p:nvPr/>
        </p:nvSpPr>
        <p:spPr>
          <a:xfrm>
            <a:off x="902493" y="5954813"/>
            <a:ext cx="10628015" cy="321270"/>
          </a:xfrm>
          <a:prstGeom prst="rect">
            <a:avLst/>
          </a:prstGeom>
          <a:noFill/>
          <a:ln/>
        </p:spPr>
        <p:txBody>
          <a:bodyPr wrap="none" lIns="0" tIns="0" rIns="0" bIns="0" rtlCol="0" anchor="t"/>
          <a:lstStyle/>
          <a:p>
            <a:pPr defTabSz="761970">
              <a:lnSpc>
                <a:spcPts val="2500"/>
              </a:lnSpc>
            </a:pPr>
            <a:r>
              <a:rPr lang="en-US" sz="2333" dirty="0">
                <a:solidFill>
                  <a:srgbClr val="000000"/>
                </a:solidFill>
                <a:latin typeface="Roboto Medium" pitchFamily="34" charset="0"/>
                <a:ea typeface="Roboto Medium" pitchFamily="34" charset="-122"/>
                <a:cs typeface="Roboto Medium" pitchFamily="34" charset="-120"/>
              </a:rPr>
              <a:t>“Không phải game đơn giản thì là 2D, và không phải game 2D thì đơn giản.”</a:t>
            </a:r>
            <a:endParaRPr lang="en-US" sz="2333" dirty="0">
              <a:solidFill>
                <a:prstClr val="black"/>
              </a:solidFill>
              <a:latin typeface="Calibri" panose="020F0502020204030204"/>
            </a:endParaRPr>
          </a:p>
        </p:txBody>
      </p:sp>
      <p:sp>
        <p:nvSpPr>
          <p:cNvPr id="8" name="Shape 6">
            <a:extLst>
              <a:ext uri="{FF2B5EF4-FFF2-40B4-BE49-F238E27FC236}">
                <a16:creationId xmlns:a16="http://schemas.microsoft.com/office/drawing/2014/main" id="{03DC76DE-BF41-B840-9162-B351B898F951}"/>
              </a:ext>
            </a:extLst>
          </p:cNvPr>
          <p:cNvSpPr/>
          <p:nvPr/>
        </p:nvSpPr>
        <p:spPr>
          <a:xfrm>
            <a:off x="661491" y="5774135"/>
            <a:ext cx="19050" cy="682625"/>
          </a:xfrm>
          <a:prstGeom prst="rect">
            <a:avLst/>
          </a:prstGeom>
          <a:solidFill>
            <a:srgbClr val="9B0D0D"/>
          </a:solidFill>
          <a:ln/>
        </p:spPr>
      </p:sp>
      <p:sp>
        <p:nvSpPr>
          <p:cNvPr id="9" name="Text 7">
            <a:extLst>
              <a:ext uri="{FF2B5EF4-FFF2-40B4-BE49-F238E27FC236}">
                <a16:creationId xmlns:a16="http://schemas.microsoft.com/office/drawing/2014/main" id="{5383FB36-8F0B-2644-C823-2A986B1E65DB}"/>
              </a:ext>
            </a:extLst>
          </p:cNvPr>
          <p:cNvSpPr/>
          <p:nvPr/>
        </p:nvSpPr>
        <p:spPr>
          <a:xfrm>
            <a:off x="661492" y="5472907"/>
            <a:ext cx="10869018" cy="642541"/>
          </a:xfrm>
          <a:prstGeom prst="rect">
            <a:avLst/>
          </a:prstGeom>
          <a:noFill/>
          <a:ln/>
        </p:spPr>
        <p:txBody>
          <a:bodyPr wrap="square" lIns="0" tIns="0" rIns="0" bIns="0" rtlCol="0" anchor="t"/>
          <a:lstStyle/>
          <a:p>
            <a:pPr defTabSz="761970">
              <a:lnSpc>
                <a:spcPts val="2500"/>
              </a:lnSpc>
            </a:pPr>
            <a:endParaRPr lang="en-US" sz="1542" dirty="0">
              <a:solidFill>
                <a:prstClr val="black"/>
              </a:solidFill>
              <a:latin typeface="Calibri" panose="020F0502020204030204"/>
            </a:endParaRPr>
          </a:p>
        </p:txBody>
      </p:sp>
      <p:pic>
        <p:nvPicPr>
          <p:cNvPr id="11" name="Picture 10" descr="A screenshot of a video game&#10;&#10;AI-generated content may be incorrect.">
            <a:extLst>
              <a:ext uri="{FF2B5EF4-FFF2-40B4-BE49-F238E27FC236}">
                <a16:creationId xmlns:a16="http://schemas.microsoft.com/office/drawing/2014/main" id="{3474E887-2C70-55CD-6236-45F102B62B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7394" y="2120634"/>
            <a:ext cx="3673543" cy="3673543"/>
          </a:xfrm>
          <a:prstGeom prst="rect">
            <a:avLst/>
          </a:prstGeom>
        </p:spPr>
      </p:pic>
    </p:spTree>
    <p:extLst>
      <p:ext uri="{BB962C8B-B14F-4D97-AF65-F5344CB8AC3E}">
        <p14:creationId xmlns:p14="http://schemas.microsoft.com/office/powerpoint/2010/main" val="265012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04F54-4E75-240F-2FB0-B6C2BC553A83}"/>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75652DA9-6D47-977A-8864-D751B24EC9D5}"/>
              </a:ext>
            </a:extLst>
          </p:cNvPr>
          <p:cNvSpPr/>
          <p:nvPr/>
        </p:nvSpPr>
        <p:spPr>
          <a:xfrm>
            <a:off x="661492" y="742454"/>
            <a:ext cx="9172674" cy="502047"/>
          </a:xfrm>
          <a:prstGeom prst="rect">
            <a:avLst/>
          </a:prstGeom>
          <a:noFill/>
          <a:ln/>
        </p:spPr>
        <p:txBody>
          <a:bodyPr wrap="none" lIns="0" tIns="0" rIns="0" bIns="0" rtlCol="0" anchor="t"/>
          <a:lstStyle/>
          <a:p>
            <a:pPr defTabSz="761970">
              <a:lnSpc>
                <a:spcPts val="3917"/>
              </a:lnSpc>
            </a:pPr>
            <a:r>
              <a:rPr lang="en-US" sz="3125" b="1" dirty="0">
                <a:solidFill>
                  <a:srgbClr val="1F497D"/>
                </a:solidFill>
                <a:latin typeface="Montserrat Black" pitchFamily="34" charset="0"/>
                <a:ea typeface="Montserrat Black" pitchFamily="34" charset="-122"/>
                <a:cs typeface="Montserrat Black" pitchFamily="34" charset="-120"/>
              </a:rPr>
              <a:t>Sprite Sheet – VFX, </a:t>
            </a:r>
            <a:r>
              <a:rPr lang="en-US" sz="3125" b="1" dirty="0" err="1">
                <a:solidFill>
                  <a:srgbClr val="1F497D"/>
                </a:solidFill>
                <a:latin typeface="Montserrat Black" pitchFamily="34" charset="0"/>
                <a:ea typeface="Montserrat Black" pitchFamily="34" charset="-122"/>
                <a:cs typeface="Montserrat Black" pitchFamily="34" charset="-120"/>
              </a:rPr>
              <a:t>Partical</a:t>
            </a:r>
            <a:r>
              <a:rPr lang="en-US" sz="3125" b="1" dirty="0">
                <a:solidFill>
                  <a:srgbClr val="1F497D"/>
                </a:solidFill>
                <a:latin typeface="Montserrat Black" pitchFamily="34" charset="0"/>
                <a:ea typeface="Montserrat Black" pitchFamily="34" charset="-122"/>
                <a:cs typeface="Montserrat Black" pitchFamily="34" charset="-120"/>
              </a:rPr>
              <a:t> System</a:t>
            </a:r>
            <a:endParaRPr lang="en-US" sz="3125" dirty="0">
              <a:solidFill>
                <a:prstClr val="black"/>
              </a:solidFill>
              <a:latin typeface="Calibri" panose="020F0502020204030204"/>
            </a:endParaRPr>
          </a:p>
        </p:txBody>
      </p:sp>
      <p:pic>
        <p:nvPicPr>
          <p:cNvPr id="10" name="Picture 9">
            <a:extLst>
              <a:ext uri="{FF2B5EF4-FFF2-40B4-BE49-F238E27FC236}">
                <a16:creationId xmlns:a16="http://schemas.microsoft.com/office/drawing/2014/main" id="{129B3A60-6692-F4A6-EA42-4334E90D704E}"/>
              </a:ext>
            </a:extLst>
          </p:cNvPr>
          <p:cNvPicPr>
            <a:picLocks noChangeAspect="1"/>
          </p:cNvPicPr>
          <p:nvPr/>
        </p:nvPicPr>
        <p:blipFill>
          <a:blip r:embed="rId2"/>
          <a:stretch>
            <a:fillRect/>
          </a:stretch>
        </p:blipFill>
        <p:spPr>
          <a:xfrm>
            <a:off x="661492" y="2133600"/>
            <a:ext cx="6208752" cy="3567112"/>
          </a:xfrm>
          <a:prstGeom prst="rect">
            <a:avLst/>
          </a:prstGeom>
        </p:spPr>
      </p:pic>
      <p:pic>
        <p:nvPicPr>
          <p:cNvPr id="22" name="Picture 21">
            <a:extLst>
              <a:ext uri="{FF2B5EF4-FFF2-40B4-BE49-F238E27FC236}">
                <a16:creationId xmlns:a16="http://schemas.microsoft.com/office/drawing/2014/main" id="{C0B0B240-F002-7831-D32A-1ABDC4BC37E7}"/>
              </a:ext>
            </a:extLst>
          </p:cNvPr>
          <p:cNvPicPr>
            <a:picLocks noChangeAspect="1"/>
          </p:cNvPicPr>
          <p:nvPr/>
        </p:nvPicPr>
        <p:blipFill>
          <a:blip r:embed="rId3"/>
          <a:stretch>
            <a:fillRect/>
          </a:stretch>
        </p:blipFill>
        <p:spPr>
          <a:xfrm>
            <a:off x="7543800" y="3932085"/>
            <a:ext cx="4114799" cy="2060011"/>
          </a:xfrm>
          <a:prstGeom prst="rect">
            <a:avLst/>
          </a:prstGeom>
        </p:spPr>
      </p:pic>
      <p:pic>
        <p:nvPicPr>
          <p:cNvPr id="24" name="Picture 23">
            <a:extLst>
              <a:ext uri="{FF2B5EF4-FFF2-40B4-BE49-F238E27FC236}">
                <a16:creationId xmlns:a16="http://schemas.microsoft.com/office/drawing/2014/main" id="{6C67F30F-7FF9-9C6F-5D4E-CC2515BCE1A9}"/>
              </a:ext>
            </a:extLst>
          </p:cNvPr>
          <p:cNvPicPr>
            <a:picLocks noChangeAspect="1"/>
          </p:cNvPicPr>
          <p:nvPr/>
        </p:nvPicPr>
        <p:blipFill>
          <a:blip r:embed="rId4"/>
          <a:stretch>
            <a:fillRect/>
          </a:stretch>
        </p:blipFill>
        <p:spPr>
          <a:xfrm>
            <a:off x="7543800" y="1510813"/>
            <a:ext cx="4122639" cy="2060011"/>
          </a:xfrm>
          <a:prstGeom prst="rect">
            <a:avLst/>
          </a:prstGeom>
        </p:spPr>
      </p:pic>
    </p:spTree>
    <p:extLst>
      <p:ext uri="{BB962C8B-B14F-4D97-AF65-F5344CB8AC3E}">
        <p14:creationId xmlns:p14="http://schemas.microsoft.com/office/powerpoint/2010/main" val="1890176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0642-5758-2343-AC21-D506C216931E}"/>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B80F536A-9387-787A-4E6F-7975FE72CC4E}"/>
              </a:ext>
            </a:extLst>
          </p:cNvPr>
          <p:cNvSpPr/>
          <p:nvPr/>
        </p:nvSpPr>
        <p:spPr>
          <a:xfrm>
            <a:off x="552449" y="740888"/>
            <a:ext cx="8515351" cy="472480"/>
          </a:xfrm>
          <a:prstGeom prst="rect">
            <a:avLst/>
          </a:prstGeom>
          <a:noFill/>
          <a:ln/>
        </p:spPr>
        <p:txBody>
          <a:bodyPr wrap="none" lIns="0" tIns="0" rIns="0" bIns="0" rtlCol="0" anchor="t"/>
          <a:lstStyle/>
          <a:p>
            <a:pPr defTabSz="761970">
              <a:lnSpc>
                <a:spcPts val="3708"/>
              </a:lnSpc>
            </a:pPr>
            <a:r>
              <a:rPr lang="en-US" sz="3500" b="1" dirty="0">
                <a:solidFill>
                  <a:srgbClr val="1F497D"/>
                </a:solidFill>
                <a:latin typeface="Montserrat" panose="00000500000000000000" pitchFamily="2" charset="0"/>
              </a:rPr>
              <a:t>ĐỒ HỌA 3D</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16A14E5C-B70C-CA1C-1D1C-01A7A62433F6}"/>
              </a:ext>
            </a:extLst>
          </p:cNvPr>
          <p:cNvSpPr/>
          <p:nvPr/>
        </p:nvSpPr>
        <p:spPr>
          <a:xfrm>
            <a:off x="551531" y="1975367"/>
            <a:ext cx="11030869" cy="844033"/>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Đồ họa 3D là phương pháp biểu diễn đối tượng trong không gian ba chiều, sử dụng ba trục:</a:t>
            </a:r>
          </a:p>
        </p:txBody>
      </p:sp>
      <p:sp>
        <p:nvSpPr>
          <p:cNvPr id="11" name="TextBox 10">
            <a:extLst>
              <a:ext uri="{FF2B5EF4-FFF2-40B4-BE49-F238E27FC236}">
                <a16:creationId xmlns:a16="http://schemas.microsoft.com/office/drawing/2014/main" id="{ACDBDC7E-6CB3-472E-0870-1799F1FC177E}"/>
              </a:ext>
            </a:extLst>
          </p:cNvPr>
          <p:cNvSpPr txBox="1"/>
          <p:nvPr/>
        </p:nvSpPr>
        <p:spPr>
          <a:xfrm>
            <a:off x="572647" y="4191000"/>
            <a:ext cx="5538502" cy="1358642"/>
          </a:xfrm>
          <a:prstGeom prst="rect">
            <a:avLst/>
          </a:prstGeom>
          <a:noFill/>
        </p:spPr>
        <p:txBody>
          <a:bodyPr wrap="square">
            <a:spAutoFit/>
          </a:bodyPr>
          <a:lstStyle/>
          <a:p>
            <a:pPr algn="just" defTabSz="761970">
              <a:lnSpc>
                <a:spcPct val="150000"/>
              </a:lnSpc>
            </a:pPr>
            <a:r>
              <a:rPr lang="vi-VN" sz="1900" dirty="0">
                <a:solidFill>
                  <a:srgbClr val="000000"/>
                </a:solidFill>
                <a:latin typeface="Montserrat" panose="00000500000000000000" pitchFamily="2" charset="0"/>
                <a:ea typeface="Roboto Medium" pitchFamily="34" charset="-122"/>
                <a:cs typeface="Roboto Medium" pitchFamily="34" charset="-120"/>
              </a:rPr>
              <a:t>Không giống 2D, đồ họa 3D:</a:t>
            </a:r>
          </a:p>
          <a:p>
            <a:pPr marL="342900" indent="-342900" algn="just" defTabSz="761970">
              <a:lnSpc>
                <a:spcPct val="150000"/>
              </a:lnSpc>
              <a:buFont typeface="Wingdings" panose="05000000000000000000" pitchFamily="2" charset="2"/>
              <a:buChar char="ü"/>
            </a:pPr>
            <a:r>
              <a:rPr lang="vi-VN" sz="1900" dirty="0">
                <a:solidFill>
                  <a:srgbClr val="000000"/>
                </a:solidFill>
                <a:latin typeface="Montserrat" panose="00000500000000000000" pitchFamily="2" charset="0"/>
                <a:ea typeface="Roboto Medium" pitchFamily="34" charset="-122"/>
                <a:cs typeface="Roboto Medium" pitchFamily="34" charset="-120"/>
              </a:rPr>
              <a:t>Không hiển thị trực tiếp</a:t>
            </a:r>
          </a:p>
          <a:p>
            <a:pPr marL="342900" indent="-342900" algn="just" defTabSz="761970">
              <a:lnSpc>
                <a:spcPct val="150000"/>
              </a:lnSpc>
              <a:buFont typeface="Wingdings" panose="05000000000000000000" pitchFamily="2" charset="2"/>
              <a:buChar char="ü"/>
            </a:pPr>
            <a:r>
              <a:rPr lang="vi-VN" sz="1900" dirty="0">
                <a:solidFill>
                  <a:srgbClr val="000000"/>
                </a:solidFill>
                <a:latin typeface="Montserrat" panose="00000500000000000000" pitchFamily="2" charset="0"/>
                <a:ea typeface="Roboto Medium" pitchFamily="34" charset="-122"/>
                <a:cs typeface="Roboto Medium" pitchFamily="34" charset="-120"/>
              </a:rPr>
              <a:t>Phải chiếu (project) lên màn hình 2D</a:t>
            </a:r>
          </a:p>
        </p:txBody>
      </p:sp>
      <p:sp>
        <p:nvSpPr>
          <p:cNvPr id="7" name="Text 8">
            <a:extLst>
              <a:ext uri="{FF2B5EF4-FFF2-40B4-BE49-F238E27FC236}">
                <a16:creationId xmlns:a16="http://schemas.microsoft.com/office/drawing/2014/main" id="{99B1F996-E57E-2F32-C401-C6F558C214F0}"/>
              </a:ext>
            </a:extLst>
          </p:cNvPr>
          <p:cNvSpPr/>
          <p:nvPr/>
        </p:nvSpPr>
        <p:spPr>
          <a:xfrm>
            <a:off x="552449" y="1358127"/>
            <a:ext cx="4953000" cy="472481"/>
          </a:xfrm>
          <a:prstGeom prst="rect">
            <a:avLst/>
          </a:prstGeom>
          <a:noFill/>
          <a:ln/>
        </p:spPr>
        <p:txBody>
          <a:bodyPr wrap="square" lIns="0" tIns="0" rIns="0" bIns="0" rtlCol="0" anchor="t"/>
          <a:lstStyle/>
          <a:p>
            <a:pPr algn="just" defTabSz="761970">
              <a:lnSpc>
                <a:spcPct val="150000"/>
              </a:lnSpc>
            </a:pPr>
            <a:r>
              <a:rPr lang="en-US" sz="2200" b="1" dirty="0" err="1">
                <a:solidFill>
                  <a:srgbClr val="000000"/>
                </a:solidFill>
                <a:latin typeface="Montserrat" panose="00000500000000000000" pitchFamily="2" charset="0"/>
                <a:ea typeface="Roboto Medium" pitchFamily="34" charset="-122"/>
                <a:cs typeface="Roboto Medium" pitchFamily="34" charset="-120"/>
              </a:rPr>
              <a:t>Khái</a:t>
            </a:r>
            <a:r>
              <a:rPr lang="en-US" sz="2200" b="1" dirty="0">
                <a:solidFill>
                  <a:srgbClr val="000000"/>
                </a:solidFill>
                <a:latin typeface="Montserrat" panose="00000500000000000000" pitchFamily="2" charset="0"/>
                <a:ea typeface="Roboto Medium" pitchFamily="34" charset="-122"/>
                <a:cs typeface="Roboto Medium" pitchFamily="34" charset="-120"/>
              </a:rPr>
              <a:t> </a:t>
            </a:r>
            <a:r>
              <a:rPr lang="en-US" sz="2200" b="1" dirty="0" err="1">
                <a:solidFill>
                  <a:srgbClr val="000000"/>
                </a:solidFill>
                <a:latin typeface="Montserrat" panose="00000500000000000000" pitchFamily="2" charset="0"/>
                <a:ea typeface="Roboto Medium" pitchFamily="34" charset="-122"/>
                <a:cs typeface="Roboto Medium" pitchFamily="34" charset="-120"/>
              </a:rPr>
              <a:t>niệm</a:t>
            </a:r>
            <a:endParaRPr lang="vi-VN" sz="2200" b="1" dirty="0">
              <a:solidFill>
                <a:srgbClr val="000000"/>
              </a:solidFill>
              <a:latin typeface="Montserrat" panose="00000500000000000000" pitchFamily="2" charset="0"/>
              <a:ea typeface="Roboto Medium" pitchFamily="34" charset="-122"/>
              <a:cs typeface="Roboto Medium" pitchFamily="34" charset="-120"/>
            </a:endParaRPr>
          </a:p>
        </p:txBody>
      </p:sp>
      <p:sp>
        <p:nvSpPr>
          <p:cNvPr id="2" name="Text 8">
            <a:extLst>
              <a:ext uri="{FF2B5EF4-FFF2-40B4-BE49-F238E27FC236}">
                <a16:creationId xmlns:a16="http://schemas.microsoft.com/office/drawing/2014/main" id="{ED07BB91-0F99-7C6A-73F6-8B38B546A4DF}"/>
              </a:ext>
            </a:extLst>
          </p:cNvPr>
          <p:cNvSpPr/>
          <p:nvPr/>
        </p:nvSpPr>
        <p:spPr>
          <a:xfrm>
            <a:off x="1066801" y="2840997"/>
            <a:ext cx="10896600" cy="614549"/>
          </a:xfrm>
          <a:prstGeom prst="rect">
            <a:avLst/>
          </a:prstGeom>
          <a:noFill/>
          <a:ln/>
        </p:spPr>
        <p:txBody>
          <a:bodyPr wrap="square" lIns="0" tIns="0" rIns="0" bIns="0" numCol="3" rtlCol="0" anchor="t"/>
          <a:lstStyle/>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X – chiều ngang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Y – chiều dọc</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Z – chiều sâu</a:t>
            </a:r>
          </a:p>
        </p:txBody>
      </p:sp>
      <p:cxnSp>
        <p:nvCxnSpPr>
          <p:cNvPr id="4" name="Straight Connector 3">
            <a:extLst>
              <a:ext uri="{FF2B5EF4-FFF2-40B4-BE49-F238E27FC236}">
                <a16:creationId xmlns:a16="http://schemas.microsoft.com/office/drawing/2014/main" id="{F08DDCBA-CD21-C0ED-7EBE-362099250170}"/>
              </a:ext>
            </a:extLst>
          </p:cNvPr>
          <p:cNvCxnSpPr/>
          <p:nvPr/>
        </p:nvCxnSpPr>
        <p:spPr>
          <a:xfrm>
            <a:off x="2286000" y="3810000"/>
            <a:ext cx="7696200" cy="0"/>
          </a:xfrm>
          <a:prstGeom prst="line">
            <a:avLst/>
          </a:prstGeom>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57063FD1-552B-7973-785B-72E1A10BE432}"/>
              </a:ext>
            </a:extLst>
          </p:cNvPr>
          <p:cNvSpPr txBox="1"/>
          <p:nvPr/>
        </p:nvSpPr>
        <p:spPr>
          <a:xfrm>
            <a:off x="7495600" y="4368683"/>
            <a:ext cx="4419601" cy="920060"/>
          </a:xfrm>
          <a:prstGeom prst="rect">
            <a:avLst/>
          </a:prstGeom>
          <a:noFill/>
        </p:spPr>
        <p:txBody>
          <a:bodyPr wrap="square">
            <a:spAutoFit/>
          </a:bodyPr>
          <a:lstStyle/>
          <a:p>
            <a:pPr algn="just" defTabSz="761970">
              <a:lnSpc>
                <a:spcPct val="150000"/>
              </a:lnSpc>
            </a:pPr>
            <a:r>
              <a:rPr lang="vi-VN" sz="1900" dirty="0">
                <a:solidFill>
                  <a:srgbClr val="000000"/>
                </a:solidFill>
                <a:latin typeface="Montserrat" panose="00000500000000000000" pitchFamily="2" charset="0"/>
                <a:ea typeface="Roboto Medium" pitchFamily="34" charset="-122"/>
                <a:cs typeface="Roboto Medium" pitchFamily="34" charset="-120"/>
              </a:rPr>
              <a:t>3D graphics là nghệ thuật đánh lừa thị giác thông qua toán học.</a:t>
            </a:r>
          </a:p>
        </p:txBody>
      </p:sp>
      <p:sp>
        <p:nvSpPr>
          <p:cNvPr id="12" name="Arrow: Right 11">
            <a:extLst>
              <a:ext uri="{FF2B5EF4-FFF2-40B4-BE49-F238E27FC236}">
                <a16:creationId xmlns:a16="http://schemas.microsoft.com/office/drawing/2014/main" id="{B3869353-97A1-5926-D1F1-4FD9D297F95D}"/>
              </a:ext>
            </a:extLst>
          </p:cNvPr>
          <p:cNvSpPr/>
          <p:nvPr/>
        </p:nvSpPr>
        <p:spPr>
          <a:xfrm>
            <a:off x="6324600" y="4664112"/>
            <a:ext cx="685800" cy="32920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6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AB0DE-E5C8-5C5A-180D-F2CA68253584}"/>
            </a:ext>
          </a:extLst>
        </p:cNvPr>
        <p:cNvGrpSpPr/>
        <p:nvPr/>
      </p:nvGrpSpPr>
      <p:grpSpPr>
        <a:xfrm>
          <a:off x="0" y="0"/>
          <a:ext cx="0" cy="0"/>
          <a:chOff x="0" y="0"/>
          <a:chExt cx="0" cy="0"/>
        </a:xfrm>
      </p:grpSpPr>
      <p:sp>
        <p:nvSpPr>
          <p:cNvPr id="34" name="Text 0">
            <a:extLst>
              <a:ext uri="{FF2B5EF4-FFF2-40B4-BE49-F238E27FC236}">
                <a16:creationId xmlns:a16="http://schemas.microsoft.com/office/drawing/2014/main" id="{A4B213C9-ABE6-8653-1C53-023C4A90043B}"/>
              </a:ext>
            </a:extLst>
          </p:cNvPr>
          <p:cNvSpPr/>
          <p:nvPr/>
        </p:nvSpPr>
        <p:spPr>
          <a:xfrm>
            <a:off x="552449" y="740888"/>
            <a:ext cx="8515351" cy="472480"/>
          </a:xfrm>
          <a:prstGeom prst="rect">
            <a:avLst/>
          </a:prstGeom>
          <a:noFill/>
          <a:ln/>
        </p:spPr>
        <p:txBody>
          <a:bodyPr wrap="none" lIns="0" tIns="0" rIns="0" bIns="0" rtlCol="0" anchor="t"/>
          <a:lstStyle/>
          <a:p>
            <a:pPr defTabSz="761970">
              <a:lnSpc>
                <a:spcPts val="3708"/>
              </a:lnSpc>
            </a:pPr>
            <a:r>
              <a:rPr lang="en-US" sz="3500" b="1" dirty="0" err="1">
                <a:solidFill>
                  <a:srgbClr val="1F497D"/>
                </a:solidFill>
                <a:latin typeface="Montserrat" panose="00000500000000000000" pitchFamily="2" charset="0"/>
              </a:rPr>
              <a:t>Không</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gian</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tọa</a:t>
            </a:r>
            <a:r>
              <a:rPr lang="en-US" sz="3500" b="1" dirty="0">
                <a:solidFill>
                  <a:srgbClr val="1F497D"/>
                </a:solidFill>
                <a:latin typeface="Montserrat" panose="00000500000000000000" pitchFamily="2" charset="0"/>
              </a:rPr>
              <a:t> </a:t>
            </a:r>
            <a:r>
              <a:rPr lang="en-US" sz="3500" b="1" dirty="0" err="1">
                <a:solidFill>
                  <a:srgbClr val="1F497D"/>
                </a:solidFill>
                <a:latin typeface="Montserrat" panose="00000500000000000000" pitchFamily="2" charset="0"/>
              </a:rPr>
              <a:t>độ</a:t>
            </a:r>
            <a:r>
              <a:rPr lang="en-US" sz="3500" b="1" dirty="0">
                <a:solidFill>
                  <a:srgbClr val="1F497D"/>
                </a:solidFill>
                <a:latin typeface="Montserrat" panose="00000500000000000000" pitchFamily="2" charset="0"/>
              </a:rPr>
              <a:t> 3D</a:t>
            </a:r>
            <a:endParaRPr lang="en-US" sz="3500" dirty="0">
              <a:solidFill>
                <a:prstClr val="black"/>
              </a:solidFill>
              <a:latin typeface="Montserrat" panose="00000500000000000000" pitchFamily="2" charset="0"/>
            </a:endParaRPr>
          </a:p>
        </p:txBody>
      </p:sp>
      <p:sp>
        <p:nvSpPr>
          <p:cNvPr id="6" name="Text 8">
            <a:extLst>
              <a:ext uri="{FF2B5EF4-FFF2-40B4-BE49-F238E27FC236}">
                <a16:creationId xmlns:a16="http://schemas.microsoft.com/office/drawing/2014/main" id="{B2A8819B-8BD6-7D62-2161-D6D018C88518}"/>
              </a:ext>
            </a:extLst>
          </p:cNvPr>
          <p:cNvSpPr/>
          <p:nvPr/>
        </p:nvSpPr>
        <p:spPr>
          <a:xfrm>
            <a:off x="551531" y="1975367"/>
            <a:ext cx="11030869" cy="844033"/>
          </a:xfrm>
          <a:prstGeom prst="rect">
            <a:avLst/>
          </a:prstGeom>
          <a:noFill/>
          <a:ln/>
        </p:spPr>
        <p:txBody>
          <a:bodyPr wrap="square" lIns="0" tIns="0" rIns="0" bIns="0" rtlCol="0" anchor="t"/>
          <a:lstStyle/>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Mỗi điểm được xác định bởi (x, y, z)</a:t>
            </a:r>
          </a:p>
          <a:p>
            <a:pPr algn="just" defTabSz="761970">
              <a:lnSpc>
                <a:spcPct val="150000"/>
              </a:lnSpc>
            </a:pPr>
            <a:r>
              <a:rPr lang="vi-VN" sz="2000" dirty="0">
                <a:solidFill>
                  <a:srgbClr val="000000"/>
                </a:solidFill>
                <a:latin typeface="Montserrat" panose="00000500000000000000" pitchFamily="2" charset="0"/>
                <a:ea typeface="Roboto Medium" pitchFamily="34" charset="-122"/>
                <a:cs typeface="Roboto Medium" pitchFamily="34" charset="-120"/>
              </a:rPr>
              <a:t>Dùng cho:</a:t>
            </a:r>
          </a:p>
        </p:txBody>
      </p:sp>
      <p:sp>
        <p:nvSpPr>
          <p:cNvPr id="7" name="Text 8">
            <a:extLst>
              <a:ext uri="{FF2B5EF4-FFF2-40B4-BE49-F238E27FC236}">
                <a16:creationId xmlns:a16="http://schemas.microsoft.com/office/drawing/2014/main" id="{EA122434-B912-C0E2-0560-84EDF92275AC}"/>
              </a:ext>
            </a:extLst>
          </p:cNvPr>
          <p:cNvSpPr/>
          <p:nvPr/>
        </p:nvSpPr>
        <p:spPr>
          <a:xfrm>
            <a:off x="552449" y="1358127"/>
            <a:ext cx="4953000" cy="472481"/>
          </a:xfrm>
          <a:prstGeom prst="rect">
            <a:avLst/>
          </a:prstGeom>
          <a:noFill/>
          <a:ln/>
        </p:spPr>
        <p:txBody>
          <a:bodyPr wrap="square" lIns="0" tIns="0" rIns="0" bIns="0" rtlCol="0" anchor="t"/>
          <a:lstStyle/>
          <a:p>
            <a:pPr algn="just" defTabSz="761970">
              <a:lnSpc>
                <a:spcPct val="150000"/>
              </a:lnSpc>
            </a:pPr>
            <a:r>
              <a:rPr lang="en-US" sz="2200" b="1">
                <a:solidFill>
                  <a:srgbClr val="000000"/>
                </a:solidFill>
                <a:latin typeface="Montserrat" panose="00000500000000000000" pitchFamily="2" charset="0"/>
                <a:ea typeface="Roboto Medium" pitchFamily="34" charset="-122"/>
                <a:cs typeface="Roboto Medium" pitchFamily="34" charset="-120"/>
              </a:rPr>
              <a:t>Hệ tọa độ Descartes 3D</a:t>
            </a:r>
            <a:endParaRPr lang="vi-VN" sz="2200" b="1" dirty="0">
              <a:solidFill>
                <a:srgbClr val="000000"/>
              </a:solidFill>
              <a:latin typeface="Montserrat" panose="00000500000000000000" pitchFamily="2" charset="0"/>
              <a:ea typeface="Roboto Medium" pitchFamily="34" charset="-122"/>
              <a:cs typeface="Roboto Medium" pitchFamily="34" charset="-120"/>
            </a:endParaRPr>
          </a:p>
        </p:txBody>
      </p:sp>
      <p:sp>
        <p:nvSpPr>
          <p:cNvPr id="2" name="Text 8">
            <a:extLst>
              <a:ext uri="{FF2B5EF4-FFF2-40B4-BE49-F238E27FC236}">
                <a16:creationId xmlns:a16="http://schemas.microsoft.com/office/drawing/2014/main" id="{391F8388-A645-F729-262F-B070540A9AFD}"/>
              </a:ext>
            </a:extLst>
          </p:cNvPr>
          <p:cNvSpPr/>
          <p:nvPr/>
        </p:nvSpPr>
        <p:spPr>
          <a:xfrm>
            <a:off x="1036044" y="3036065"/>
            <a:ext cx="3688356" cy="614549"/>
          </a:xfrm>
          <a:prstGeom prst="rect">
            <a:avLst/>
          </a:prstGeom>
          <a:noFill/>
          <a:ln/>
        </p:spPr>
        <p:txBody>
          <a:bodyPr wrap="square" lIns="0" tIns="0" rIns="0" bIns="0" numCol="1" rtlCol="0" anchor="t"/>
          <a:lstStyle/>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Vị trí đỉnh (vertex)</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Vị trí đối tượng</a:t>
            </a:r>
          </a:p>
          <a:p>
            <a:pPr marL="342900" indent="-342900" algn="just" defTabSz="761970">
              <a:lnSpc>
                <a:spcPct val="150000"/>
              </a:lnSpc>
              <a:buFont typeface="Arial" panose="020B0604020202020204" pitchFamily="34" charset="0"/>
              <a:buChar char="•"/>
            </a:pPr>
            <a:r>
              <a:rPr lang="vi-VN" sz="2000" dirty="0">
                <a:solidFill>
                  <a:srgbClr val="000000"/>
                </a:solidFill>
                <a:latin typeface="Montserrat" panose="00000500000000000000" pitchFamily="2" charset="0"/>
                <a:ea typeface="Roboto Medium" pitchFamily="34" charset="-122"/>
                <a:cs typeface="Roboto Medium" pitchFamily="34" charset="-120"/>
              </a:rPr>
              <a:t>Camera và ánh sáng</a:t>
            </a:r>
          </a:p>
        </p:txBody>
      </p:sp>
      <p:pic>
        <p:nvPicPr>
          <p:cNvPr id="11266" name="Picture 2" descr="Hệ tọa độ Descartes – Wikipedia tiếng Việt">
            <a:extLst>
              <a:ext uri="{FF2B5EF4-FFF2-40B4-BE49-F238E27FC236}">
                <a16:creationId xmlns:a16="http://schemas.microsoft.com/office/drawing/2014/main" id="{0FB3E4FC-452D-839A-D2B9-A1AAC7FAE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2486088"/>
            <a:ext cx="4193017" cy="269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147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F7822-AD66-501E-006B-1FA32067084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DFC22B5-A09D-2965-05DE-BF096A90EAAE}"/>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a:solidFill>
                  <a:srgbClr val="1F497D"/>
                </a:solidFill>
                <a:latin typeface="Montserrat Black" pitchFamily="34" charset="0"/>
                <a:ea typeface="Montserrat Black" pitchFamily="34" charset="-122"/>
                <a:cs typeface="Montserrat Black" pitchFamily="34" charset="-120"/>
              </a:rPr>
              <a:t>Đồ Họa 3D </a:t>
            </a:r>
            <a:r>
              <a:rPr lang="en-US" sz="2167" b="1" dirty="0" err="1">
                <a:solidFill>
                  <a:srgbClr val="1F497D"/>
                </a:solidFill>
                <a:latin typeface="Montserrat Black" pitchFamily="34" charset="0"/>
                <a:ea typeface="Montserrat Black" pitchFamily="34" charset="-122"/>
                <a:cs typeface="Montserrat Black" pitchFamily="34" charset="-120"/>
              </a:rPr>
              <a:t>trong</a:t>
            </a:r>
            <a:r>
              <a:rPr lang="en-US" sz="2167" b="1" dirty="0">
                <a:solidFill>
                  <a:srgbClr val="1F497D"/>
                </a:solidFill>
                <a:latin typeface="Montserrat Black" pitchFamily="34" charset="0"/>
                <a:ea typeface="Montserrat Black" pitchFamily="34" charset="-122"/>
                <a:cs typeface="Montserrat Black" pitchFamily="34" charset="-120"/>
              </a:rPr>
              <a:t> Game</a:t>
            </a:r>
          </a:p>
          <a:p>
            <a:pPr defTabSz="761970">
              <a:lnSpc>
                <a:spcPts val="2708"/>
              </a:lnSpc>
            </a:pP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3AD7A6BE-7066-514D-7C42-DDD669708740}"/>
              </a:ext>
            </a:extLst>
          </p:cNvPr>
          <p:cNvSpPr/>
          <p:nvPr/>
        </p:nvSpPr>
        <p:spPr>
          <a:xfrm>
            <a:off x="583704" y="1309687"/>
            <a:ext cx="10999193" cy="442913"/>
          </a:xfrm>
          <a:prstGeom prst="rect">
            <a:avLst/>
          </a:prstGeom>
          <a:noFill/>
          <a:ln/>
        </p:spPr>
        <p:txBody>
          <a:bodyPr wrap="square" lIns="0" tIns="0" rIns="0" bIns="0" rtlCol="0" anchor="t"/>
          <a:lstStyle/>
          <a:p>
            <a:pPr algn="just" defTabSz="761970">
              <a:lnSpc>
                <a:spcPts val="1708"/>
              </a:lnSpc>
            </a:pPr>
            <a:r>
              <a:rPr lang="en-US" sz="1500" dirty="0">
                <a:solidFill>
                  <a:srgbClr val="000000"/>
                </a:solidFill>
                <a:latin typeface="Roboto Medium" pitchFamily="34" charset="0"/>
                <a:ea typeface="Roboto Medium" pitchFamily="34" charset="-122"/>
                <a:cs typeface="Roboto Medium" pitchFamily="34" charset="-120"/>
              </a:rPr>
              <a:t>Đồ họa 3D đã cách mạng hóa ngành công nghiệp game, mang đến những trải nghiệm hình ảnh sống động, chân thực và khả năng tương tác sâu sắc mà đồ họa 2D khó lòng sánh được. Từ những tựa game bắn súng góc nhìn thứ nhất đến các thế giới mở rộng lớn, 3D graphics đã định hình lại cách chúng ta chơi và trải nghiệm game.</a:t>
            </a:r>
            <a:endParaRPr lang="en-US" sz="1500" dirty="0">
              <a:solidFill>
                <a:prstClr val="black"/>
              </a:solidFill>
              <a:latin typeface="Calibri" panose="020F0502020204030204"/>
            </a:endParaRPr>
          </a:p>
        </p:txBody>
      </p:sp>
      <p:sp>
        <p:nvSpPr>
          <p:cNvPr id="4" name="Text 2">
            <a:extLst>
              <a:ext uri="{FF2B5EF4-FFF2-40B4-BE49-F238E27FC236}">
                <a16:creationId xmlns:a16="http://schemas.microsoft.com/office/drawing/2014/main" id="{D3E3719C-B5EF-BEDF-0F9E-FC3A008A9FDD}"/>
              </a:ext>
            </a:extLst>
          </p:cNvPr>
          <p:cNvSpPr/>
          <p:nvPr/>
        </p:nvSpPr>
        <p:spPr>
          <a:xfrm>
            <a:off x="596404" y="2086602"/>
            <a:ext cx="2215257" cy="276919"/>
          </a:xfrm>
          <a:prstGeom prst="rect">
            <a:avLst/>
          </a:prstGeom>
          <a:noFill/>
          <a:ln/>
        </p:spPr>
        <p:txBody>
          <a:bodyPr wrap="none" lIns="0" tIns="0" rIns="0" bIns="0" rtlCol="0" anchor="t"/>
          <a:lstStyle/>
          <a:p>
            <a:pPr defTabSz="761970">
              <a:lnSpc>
                <a:spcPts val="2167"/>
              </a:lnSpc>
            </a:pPr>
            <a:r>
              <a:rPr lang="en-US" sz="1708" b="1" dirty="0">
                <a:solidFill>
                  <a:srgbClr val="000000"/>
                </a:solidFill>
                <a:latin typeface="Montserrat Black" pitchFamily="34" charset="0"/>
                <a:ea typeface="Montserrat Black" pitchFamily="34" charset="-122"/>
                <a:cs typeface="Montserrat Black" pitchFamily="34" charset="-120"/>
              </a:rPr>
              <a:t>Không Gian 3D</a:t>
            </a:r>
            <a:endParaRPr lang="en-US" sz="1708" dirty="0">
              <a:solidFill>
                <a:prstClr val="black"/>
              </a:solidFill>
              <a:latin typeface="Calibri" panose="020F0502020204030204"/>
            </a:endParaRPr>
          </a:p>
        </p:txBody>
      </p:sp>
      <p:sp>
        <p:nvSpPr>
          <p:cNvPr id="5" name="Text 3">
            <a:extLst>
              <a:ext uri="{FF2B5EF4-FFF2-40B4-BE49-F238E27FC236}">
                <a16:creationId xmlns:a16="http://schemas.microsoft.com/office/drawing/2014/main" id="{8A718A1A-D92C-1A2F-12BF-E400B72BBF6B}"/>
              </a:ext>
            </a:extLst>
          </p:cNvPr>
          <p:cNvSpPr/>
          <p:nvPr/>
        </p:nvSpPr>
        <p:spPr>
          <a:xfrm>
            <a:off x="596404" y="2488833"/>
            <a:ext cx="10999193" cy="442913"/>
          </a:xfrm>
          <a:prstGeom prst="rect">
            <a:avLst/>
          </a:prstGeom>
          <a:noFill/>
          <a:ln/>
        </p:spPr>
        <p:txBody>
          <a:bodyPr wrap="square" lIns="0" tIns="0" rIns="0" bIns="0" rtlCol="0" anchor="t"/>
          <a:lstStyle/>
          <a:p>
            <a:pPr marL="285739" indent="-285739" algn="just" defTabSz="761970">
              <a:buSzPct val="100000"/>
              <a:buFontTx/>
              <a:buChar char="•"/>
            </a:pPr>
            <a:r>
              <a:rPr lang="en-US" sz="1600" b="1" dirty="0">
                <a:solidFill>
                  <a:srgbClr val="000000"/>
                </a:solidFill>
                <a:latin typeface="Roboto Medium" pitchFamily="34" charset="0"/>
                <a:ea typeface="Roboto Medium" pitchFamily="34" charset="-122"/>
                <a:cs typeface="Roboto Medium" pitchFamily="34" charset="-120"/>
              </a:rPr>
              <a:t>Sử dụng các mô hình toán học trong không gian 3 chiều:</a:t>
            </a:r>
            <a:r>
              <a:rPr lang="en-US" sz="1600" dirty="0">
                <a:solidFill>
                  <a:srgbClr val="000000"/>
                </a:solidFill>
                <a:latin typeface="Roboto Medium" pitchFamily="34" charset="0"/>
                <a:ea typeface="Roboto Medium" pitchFamily="34" charset="-122"/>
                <a:cs typeface="Roboto Medium" pitchFamily="34" charset="-120"/>
              </a:rPr>
              <a:t> Các vật thể được xây dựng từ lưới đa giác (polygon mesh) trong hệ tọa độ X, Y, Z, cho phép biểu diễn các đối tượng với chiều sâu và khối lượng.</a:t>
            </a:r>
            <a:endParaRPr lang="en-US" sz="1600" dirty="0">
              <a:solidFill>
                <a:prstClr val="black"/>
              </a:solidFill>
              <a:latin typeface="Calibri" panose="020F0502020204030204"/>
            </a:endParaRPr>
          </a:p>
        </p:txBody>
      </p:sp>
      <p:sp>
        <p:nvSpPr>
          <p:cNvPr id="6" name="Text 4">
            <a:extLst>
              <a:ext uri="{FF2B5EF4-FFF2-40B4-BE49-F238E27FC236}">
                <a16:creationId xmlns:a16="http://schemas.microsoft.com/office/drawing/2014/main" id="{46C4D1C4-52E9-5596-2AAC-A209269B375C}"/>
              </a:ext>
            </a:extLst>
          </p:cNvPr>
          <p:cNvSpPr/>
          <p:nvPr/>
        </p:nvSpPr>
        <p:spPr>
          <a:xfrm>
            <a:off x="596404" y="3131344"/>
            <a:ext cx="10986493" cy="221456"/>
          </a:xfrm>
          <a:prstGeom prst="rect">
            <a:avLst/>
          </a:prstGeom>
          <a:noFill/>
          <a:ln/>
        </p:spPr>
        <p:txBody>
          <a:bodyPr wrap="none" lIns="0" tIns="0" rIns="0" bIns="0" rtlCol="0" anchor="t"/>
          <a:lstStyle/>
          <a:p>
            <a:pPr marL="285739" indent="-285739" algn="just" defTabSz="761970">
              <a:buSzPct val="100000"/>
              <a:buFontTx/>
              <a:buChar char="•"/>
            </a:pPr>
            <a:r>
              <a:rPr lang="en-US" sz="1600" b="1" dirty="0">
                <a:solidFill>
                  <a:srgbClr val="000000"/>
                </a:solidFill>
                <a:latin typeface="Roboto Medium" pitchFamily="34" charset="0"/>
                <a:ea typeface="Roboto Medium" pitchFamily="34" charset="-122"/>
                <a:cs typeface="Roboto Medium" pitchFamily="34" charset="-120"/>
              </a:rPr>
              <a:t>Cho phép người chơi thay đổi góc nhìn tự do:</a:t>
            </a:r>
            <a:r>
              <a:rPr lang="en-US" sz="1600" dirty="0">
                <a:solidFill>
                  <a:srgbClr val="000000"/>
                </a:solidFill>
                <a:latin typeface="Roboto Medium" pitchFamily="34" charset="0"/>
                <a:ea typeface="Roboto Medium" pitchFamily="34" charset="-122"/>
                <a:cs typeface="Roboto Medium" pitchFamily="34" charset="-120"/>
              </a:rPr>
              <a:t> Khả năng xoay camera, di chuyển trong môi trường 3D mang lại </a:t>
            </a:r>
            <a:r>
              <a:rPr lang="en-US" sz="1600" dirty="0" err="1">
                <a:solidFill>
                  <a:srgbClr val="000000"/>
                </a:solidFill>
                <a:latin typeface="Roboto Medium" pitchFamily="34" charset="0"/>
                <a:ea typeface="Roboto Medium" pitchFamily="34" charset="-122"/>
                <a:cs typeface="Roboto Medium" pitchFamily="34" charset="-120"/>
              </a:rPr>
              <a:t>cảm</a:t>
            </a:r>
            <a:r>
              <a:rPr lang="en-US" sz="1600" dirty="0">
                <a:solidFill>
                  <a:srgbClr val="000000"/>
                </a:solidFill>
                <a:latin typeface="Roboto Medium" pitchFamily="34" charset="0"/>
                <a:ea typeface="Roboto Medium" pitchFamily="34" charset="-122"/>
                <a:cs typeface="Roboto Medium" pitchFamily="34" charset="-120"/>
              </a:rPr>
              <a:t> </a:t>
            </a:r>
            <a:r>
              <a:rPr lang="en-US" sz="1600" dirty="0" err="1">
                <a:solidFill>
                  <a:srgbClr val="000000"/>
                </a:solidFill>
                <a:latin typeface="Roboto Medium" pitchFamily="34" charset="0"/>
                <a:ea typeface="Roboto Medium" pitchFamily="34" charset="-122"/>
                <a:cs typeface="Roboto Medium" pitchFamily="34" charset="-120"/>
              </a:rPr>
              <a:t>giác</a:t>
            </a:r>
            <a:endParaRPr lang="en-US" sz="1600" dirty="0">
              <a:solidFill>
                <a:srgbClr val="000000"/>
              </a:solidFill>
              <a:latin typeface="Roboto Medium" pitchFamily="34" charset="0"/>
              <a:ea typeface="Roboto Medium" pitchFamily="34" charset="-122"/>
              <a:cs typeface="Roboto Medium" pitchFamily="34" charset="-120"/>
            </a:endParaRPr>
          </a:p>
          <a:p>
            <a:pPr algn="just" defTabSz="761970">
              <a:buSzPct val="100000"/>
            </a:pPr>
            <a:r>
              <a:rPr lang="en-US" sz="1600" dirty="0">
                <a:solidFill>
                  <a:srgbClr val="000000"/>
                </a:solidFill>
                <a:latin typeface="Roboto Medium" pitchFamily="34" charset="0"/>
                <a:ea typeface="Roboto Medium" pitchFamily="34" charset="-122"/>
                <a:cs typeface="Roboto Medium" pitchFamily="34" charset="-120"/>
              </a:rPr>
              <a:t>      </a:t>
            </a:r>
            <a:r>
              <a:rPr lang="en-US" sz="1600" dirty="0" err="1">
                <a:solidFill>
                  <a:srgbClr val="000000"/>
                </a:solidFill>
                <a:latin typeface="Roboto Medium" pitchFamily="34" charset="0"/>
                <a:ea typeface="Roboto Medium" pitchFamily="34" charset="-122"/>
                <a:cs typeface="Roboto Medium" pitchFamily="34" charset="-120"/>
              </a:rPr>
              <a:t>nhập</a:t>
            </a:r>
            <a:r>
              <a:rPr lang="en-US" sz="1600" dirty="0">
                <a:solidFill>
                  <a:srgbClr val="000000"/>
                </a:solidFill>
                <a:latin typeface="Roboto Medium" pitchFamily="34" charset="0"/>
                <a:ea typeface="Roboto Medium" pitchFamily="34" charset="-122"/>
                <a:cs typeface="Roboto Medium" pitchFamily="34" charset="-120"/>
              </a:rPr>
              <a:t> </a:t>
            </a:r>
            <a:r>
              <a:rPr lang="en-US" sz="1600" dirty="0" err="1">
                <a:solidFill>
                  <a:srgbClr val="000000"/>
                </a:solidFill>
                <a:latin typeface="Roboto Medium" pitchFamily="34" charset="0"/>
                <a:ea typeface="Roboto Medium" pitchFamily="34" charset="-122"/>
                <a:cs typeface="Roboto Medium" pitchFamily="34" charset="-120"/>
              </a:rPr>
              <a:t>vai</a:t>
            </a:r>
            <a:r>
              <a:rPr lang="en-US" sz="1600" dirty="0">
                <a:solidFill>
                  <a:srgbClr val="000000"/>
                </a:solidFill>
                <a:latin typeface="Roboto Medium" pitchFamily="34" charset="0"/>
                <a:ea typeface="Roboto Medium" pitchFamily="34" charset="-122"/>
                <a:cs typeface="Roboto Medium" pitchFamily="34" charset="-120"/>
              </a:rPr>
              <a:t> </a:t>
            </a:r>
            <a:r>
              <a:rPr lang="en-US" sz="1600" dirty="0" err="1">
                <a:solidFill>
                  <a:srgbClr val="000000"/>
                </a:solidFill>
                <a:latin typeface="Roboto Medium" pitchFamily="34" charset="0"/>
                <a:ea typeface="Roboto Medium" pitchFamily="34" charset="-122"/>
                <a:cs typeface="Roboto Medium" pitchFamily="34" charset="-120"/>
              </a:rPr>
              <a:t>và</a:t>
            </a:r>
            <a:r>
              <a:rPr lang="en-US" sz="1600" dirty="0">
                <a:solidFill>
                  <a:srgbClr val="000000"/>
                </a:solidFill>
                <a:latin typeface="Roboto Medium" pitchFamily="34" charset="0"/>
                <a:ea typeface="Roboto Medium" pitchFamily="34" charset="-122"/>
                <a:cs typeface="Roboto Medium" pitchFamily="34" charset="-120"/>
              </a:rPr>
              <a:t> kiểm soát cao hơn.</a:t>
            </a:r>
            <a:endParaRPr lang="en-US" sz="1600" dirty="0">
              <a:solidFill>
                <a:prstClr val="black"/>
              </a:solidFill>
              <a:latin typeface="Calibri" panose="020F0502020204030204"/>
            </a:endParaRPr>
          </a:p>
        </p:txBody>
      </p:sp>
      <p:sp>
        <p:nvSpPr>
          <p:cNvPr id="7" name="Text 5">
            <a:extLst>
              <a:ext uri="{FF2B5EF4-FFF2-40B4-BE49-F238E27FC236}">
                <a16:creationId xmlns:a16="http://schemas.microsoft.com/office/drawing/2014/main" id="{61B81001-0A6F-3D2E-2836-22BD4414FCB7}"/>
              </a:ext>
            </a:extLst>
          </p:cNvPr>
          <p:cNvSpPr/>
          <p:nvPr/>
        </p:nvSpPr>
        <p:spPr>
          <a:xfrm>
            <a:off x="596404" y="3725905"/>
            <a:ext cx="10999193" cy="312695"/>
          </a:xfrm>
          <a:prstGeom prst="rect">
            <a:avLst/>
          </a:prstGeom>
          <a:noFill/>
          <a:ln/>
        </p:spPr>
        <p:txBody>
          <a:bodyPr wrap="none" lIns="0" tIns="0" rIns="0" bIns="0" rtlCol="0" anchor="t"/>
          <a:lstStyle/>
          <a:p>
            <a:pPr marL="285739" indent="-285739" algn="just" defTabSz="761970">
              <a:buSzPct val="100000"/>
              <a:buFontTx/>
              <a:buChar char="•"/>
            </a:pPr>
            <a:r>
              <a:rPr lang="en-US" sz="1600" b="1" dirty="0">
                <a:solidFill>
                  <a:srgbClr val="000000"/>
                </a:solidFill>
                <a:latin typeface="Roboto Medium" pitchFamily="34" charset="0"/>
                <a:ea typeface="Roboto Medium" pitchFamily="34" charset="-122"/>
                <a:cs typeface="Roboto Medium" pitchFamily="34" charset="-120"/>
              </a:rPr>
              <a:t>Tạo ra sự chân thực nhờ ánh sáng và đổ bóng động:</a:t>
            </a:r>
            <a:r>
              <a:rPr lang="en-US" sz="1600" dirty="0">
                <a:solidFill>
                  <a:srgbClr val="000000"/>
                </a:solidFill>
                <a:latin typeface="Roboto Medium" pitchFamily="34" charset="0"/>
                <a:ea typeface="Roboto Medium" pitchFamily="34" charset="-122"/>
                <a:cs typeface="Roboto Medium" pitchFamily="34" charset="-120"/>
              </a:rPr>
              <a:t> Hệ thống chiếu sáng và đổ bóng phức tạp mô phỏng thế </a:t>
            </a:r>
            <a:r>
              <a:rPr lang="en-US" sz="1600" dirty="0" err="1">
                <a:solidFill>
                  <a:srgbClr val="000000"/>
                </a:solidFill>
                <a:latin typeface="Roboto Medium" pitchFamily="34" charset="0"/>
                <a:ea typeface="Roboto Medium" pitchFamily="34" charset="-122"/>
                <a:cs typeface="Roboto Medium" pitchFamily="34" charset="-120"/>
              </a:rPr>
              <a:t>giới</a:t>
            </a:r>
            <a:r>
              <a:rPr lang="en-US" sz="1600" dirty="0">
                <a:solidFill>
                  <a:srgbClr val="000000"/>
                </a:solidFill>
                <a:latin typeface="Roboto Medium" pitchFamily="34" charset="0"/>
                <a:ea typeface="Roboto Medium" pitchFamily="34" charset="-122"/>
                <a:cs typeface="Roboto Medium" pitchFamily="34" charset="-120"/>
              </a:rPr>
              <a:t> </a:t>
            </a:r>
          </a:p>
          <a:p>
            <a:pPr algn="just" defTabSz="761970">
              <a:buSzPct val="100000"/>
            </a:pPr>
            <a:r>
              <a:rPr lang="en-US" sz="1600" dirty="0">
                <a:solidFill>
                  <a:srgbClr val="000000"/>
                </a:solidFill>
                <a:latin typeface="Roboto Medium" pitchFamily="34" charset="0"/>
                <a:ea typeface="Roboto Medium" pitchFamily="34" charset="-122"/>
                <a:cs typeface="Roboto Medium" pitchFamily="34" charset="-120"/>
              </a:rPr>
              <a:t>      </a:t>
            </a:r>
            <a:r>
              <a:rPr lang="en-US" sz="1600" dirty="0" err="1">
                <a:solidFill>
                  <a:srgbClr val="000000"/>
                </a:solidFill>
                <a:latin typeface="Roboto Medium" pitchFamily="34" charset="0"/>
                <a:ea typeface="Roboto Medium" pitchFamily="34" charset="-122"/>
                <a:cs typeface="Roboto Medium" pitchFamily="34" charset="-120"/>
              </a:rPr>
              <a:t>thực</a:t>
            </a:r>
            <a:r>
              <a:rPr lang="en-US" sz="1600" dirty="0">
                <a:solidFill>
                  <a:srgbClr val="000000"/>
                </a:solidFill>
                <a:latin typeface="Roboto Medium" pitchFamily="34" charset="0"/>
                <a:ea typeface="Roboto Medium" pitchFamily="34" charset="-122"/>
                <a:cs typeface="Roboto Medium" pitchFamily="34" charset="-120"/>
              </a:rPr>
              <a:t>, tăng tính thẩm </a:t>
            </a:r>
            <a:r>
              <a:rPr lang="en-US" sz="1600" dirty="0" err="1">
                <a:solidFill>
                  <a:srgbClr val="000000"/>
                </a:solidFill>
                <a:latin typeface="Roboto Medium" pitchFamily="34" charset="0"/>
                <a:ea typeface="Roboto Medium" pitchFamily="34" charset="-122"/>
                <a:cs typeface="Roboto Medium" pitchFamily="34" charset="-120"/>
              </a:rPr>
              <a:t>mỹ</a:t>
            </a:r>
            <a:r>
              <a:rPr lang="en-US" sz="1600" dirty="0">
                <a:solidFill>
                  <a:srgbClr val="000000"/>
                </a:solidFill>
                <a:latin typeface="Roboto Medium" pitchFamily="34" charset="0"/>
                <a:ea typeface="Roboto Medium" pitchFamily="34" charset="-122"/>
                <a:cs typeface="Roboto Medium" pitchFamily="34" charset="-120"/>
              </a:rPr>
              <a:t> </a:t>
            </a:r>
            <a:r>
              <a:rPr lang="en-US" sz="1600" dirty="0" err="1">
                <a:solidFill>
                  <a:srgbClr val="000000"/>
                </a:solidFill>
                <a:latin typeface="Roboto Medium" pitchFamily="34" charset="0"/>
                <a:ea typeface="Roboto Medium" pitchFamily="34" charset="-122"/>
                <a:cs typeface="Roboto Medium" pitchFamily="34" charset="-120"/>
              </a:rPr>
              <a:t>và</a:t>
            </a:r>
            <a:r>
              <a:rPr lang="en-US" sz="1600" dirty="0">
                <a:solidFill>
                  <a:srgbClr val="000000"/>
                </a:solidFill>
                <a:latin typeface="Roboto Medium" pitchFamily="34" charset="0"/>
                <a:ea typeface="Roboto Medium" pitchFamily="34" charset="-122"/>
                <a:cs typeface="Roboto Medium" pitchFamily="34" charset="-120"/>
              </a:rPr>
              <a:t> độ tin cậy của hình ảnh.</a:t>
            </a:r>
            <a:endParaRPr lang="en-US" sz="1600" dirty="0">
              <a:solidFill>
                <a:prstClr val="black"/>
              </a:solidFill>
              <a:latin typeface="Calibri" panose="020F0502020204030204"/>
            </a:endParaRPr>
          </a:p>
        </p:txBody>
      </p:sp>
      <p:pic>
        <p:nvPicPr>
          <p:cNvPr id="20" name="Picture 19">
            <a:extLst>
              <a:ext uri="{FF2B5EF4-FFF2-40B4-BE49-F238E27FC236}">
                <a16:creationId xmlns:a16="http://schemas.microsoft.com/office/drawing/2014/main" id="{25104802-59E3-6347-0768-6F516097B75A}"/>
              </a:ext>
            </a:extLst>
          </p:cNvPr>
          <p:cNvPicPr>
            <a:picLocks noChangeAspect="1"/>
          </p:cNvPicPr>
          <p:nvPr/>
        </p:nvPicPr>
        <p:blipFill>
          <a:blip r:embed="rId3"/>
          <a:stretch>
            <a:fillRect/>
          </a:stretch>
        </p:blipFill>
        <p:spPr>
          <a:xfrm>
            <a:off x="596404" y="4415118"/>
            <a:ext cx="3682916" cy="2061882"/>
          </a:xfrm>
          <a:prstGeom prst="rect">
            <a:avLst/>
          </a:prstGeom>
        </p:spPr>
      </p:pic>
      <p:pic>
        <p:nvPicPr>
          <p:cNvPr id="22" name="Picture 21">
            <a:extLst>
              <a:ext uri="{FF2B5EF4-FFF2-40B4-BE49-F238E27FC236}">
                <a16:creationId xmlns:a16="http://schemas.microsoft.com/office/drawing/2014/main" id="{D8D635C8-C8BD-723A-8B62-10AA578C0924}"/>
              </a:ext>
            </a:extLst>
          </p:cNvPr>
          <p:cNvPicPr>
            <a:picLocks noChangeAspect="1"/>
          </p:cNvPicPr>
          <p:nvPr/>
        </p:nvPicPr>
        <p:blipFill>
          <a:blip r:embed="rId4"/>
          <a:stretch>
            <a:fillRect/>
          </a:stretch>
        </p:blipFill>
        <p:spPr>
          <a:xfrm>
            <a:off x="4419600" y="4415118"/>
            <a:ext cx="3581400" cy="2061882"/>
          </a:xfrm>
          <a:prstGeom prst="rect">
            <a:avLst/>
          </a:prstGeom>
        </p:spPr>
      </p:pic>
      <p:pic>
        <p:nvPicPr>
          <p:cNvPr id="24" name="Picture 23">
            <a:extLst>
              <a:ext uri="{FF2B5EF4-FFF2-40B4-BE49-F238E27FC236}">
                <a16:creationId xmlns:a16="http://schemas.microsoft.com/office/drawing/2014/main" id="{08E86E5E-8111-2385-01B5-DEDDBD933B43}"/>
              </a:ext>
            </a:extLst>
          </p:cNvPr>
          <p:cNvPicPr>
            <a:picLocks noChangeAspect="1"/>
          </p:cNvPicPr>
          <p:nvPr/>
        </p:nvPicPr>
        <p:blipFill>
          <a:blip r:embed="rId5"/>
          <a:stretch>
            <a:fillRect/>
          </a:stretch>
        </p:blipFill>
        <p:spPr>
          <a:xfrm>
            <a:off x="8141280" y="4436895"/>
            <a:ext cx="3678744" cy="2040105"/>
          </a:xfrm>
          <a:prstGeom prst="rect">
            <a:avLst/>
          </a:prstGeom>
        </p:spPr>
      </p:pic>
    </p:spTree>
    <p:extLst>
      <p:ext uri="{BB962C8B-B14F-4D97-AF65-F5344CB8AC3E}">
        <p14:creationId xmlns:p14="http://schemas.microsoft.com/office/powerpoint/2010/main" val="324859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3001-7150-75AE-8CA1-AD2E658F75FB}"/>
              </a:ext>
            </a:extLst>
          </p:cNvPr>
          <p:cNvSpPr>
            <a:spLocks noGrp="1"/>
          </p:cNvSpPr>
          <p:nvPr>
            <p:ph type="title"/>
          </p:nvPr>
        </p:nvSpPr>
        <p:spPr>
          <a:xfrm>
            <a:off x="1905000" y="477644"/>
            <a:ext cx="8610599" cy="939993"/>
          </a:xfrm>
        </p:spPr>
        <p:txBody>
          <a:bodyPr/>
          <a:lstStyle/>
          <a:p>
            <a:r>
              <a:rPr lang="en-VN" dirty="0"/>
              <a:t>HIỂN THỊ HÌNH ẢNH 3D TRÊN MÀN HÌNH 2D</a:t>
            </a:r>
          </a:p>
        </p:txBody>
      </p:sp>
      <p:sp>
        <p:nvSpPr>
          <p:cNvPr id="3" name="Content Placeholder 2">
            <a:extLst>
              <a:ext uri="{FF2B5EF4-FFF2-40B4-BE49-F238E27FC236}">
                <a16:creationId xmlns:a16="http://schemas.microsoft.com/office/drawing/2014/main" id="{AD78B50C-1DEB-A85D-9034-09F67908899A}"/>
              </a:ext>
            </a:extLst>
          </p:cNvPr>
          <p:cNvSpPr>
            <a:spLocks noGrp="1"/>
          </p:cNvSpPr>
          <p:nvPr>
            <p:ph idx="1"/>
          </p:nvPr>
        </p:nvSpPr>
        <p:spPr>
          <a:xfrm>
            <a:off x="381000" y="1417637"/>
            <a:ext cx="11811000" cy="715963"/>
          </a:xfrm>
        </p:spPr>
        <p:txBody>
          <a:bodyPr>
            <a:noAutofit/>
          </a:bodyPr>
          <a:lstStyle/>
          <a:p>
            <a:pPr algn="l"/>
            <a:r>
              <a:rPr lang="en-US" sz="2100" dirty="0" err="1">
                <a:latin typeface="Roboto Medium" panose="02000000000000000000" pitchFamily="2" charset="0"/>
                <a:ea typeface="Roboto Medium" panose="02000000000000000000" pitchFamily="2" charset="0"/>
                <a:cs typeface="Roboto Medium" panose="02000000000000000000" pitchFamily="2" charset="0"/>
              </a:rPr>
              <a:t>Dựa</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vào</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khoảng</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cách</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từ</a:t>
            </a:r>
            <a:r>
              <a:rPr lang="en-US" sz="2100" dirty="0">
                <a:latin typeface="Roboto Medium" panose="02000000000000000000" pitchFamily="2" charset="0"/>
                <a:ea typeface="Roboto Medium" panose="02000000000000000000" pitchFamily="2" charset="0"/>
                <a:cs typeface="Roboto Medium" panose="02000000000000000000" pitchFamily="2" charset="0"/>
              </a:rPr>
              <a:t> camera </a:t>
            </a:r>
            <a:r>
              <a:rPr lang="en-US" sz="2100" dirty="0" err="1">
                <a:latin typeface="Roboto Medium" panose="02000000000000000000" pitchFamily="2" charset="0"/>
                <a:ea typeface="Roboto Medium" panose="02000000000000000000" pitchFamily="2" charset="0"/>
                <a:cs typeface="Roboto Medium" panose="02000000000000000000" pitchFamily="2" charset="0"/>
              </a:rPr>
              <a:t>đến</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đối</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tượng</a:t>
            </a:r>
            <a:r>
              <a:rPr lang="en-US" sz="2100" dirty="0">
                <a:latin typeface="Roboto Medium" panose="02000000000000000000" pitchFamily="2" charset="0"/>
                <a:ea typeface="Roboto Medium" panose="02000000000000000000" pitchFamily="2" charset="0"/>
                <a:cs typeface="Roboto Medium" panose="02000000000000000000" pitchFamily="2" charset="0"/>
              </a:rPr>
              <a:t> 3D  </a:t>
            </a:r>
            <a:r>
              <a:rPr lang="en-US" sz="2100" dirty="0" err="1">
                <a:latin typeface="Roboto Medium" panose="02000000000000000000" pitchFamily="2" charset="0"/>
                <a:ea typeface="Roboto Medium" panose="02000000000000000000" pitchFamily="2" charset="0"/>
                <a:cs typeface="Roboto Medium" panose="02000000000000000000" pitchFamily="2" charset="0"/>
              </a:rPr>
              <a:t>để</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vẽ</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lại</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hình</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ảnh</a:t>
            </a:r>
            <a:r>
              <a:rPr lang="en-US" sz="2100" dirty="0">
                <a:latin typeface="Roboto Medium" panose="02000000000000000000" pitchFamily="2" charset="0"/>
                <a:ea typeface="Roboto Medium" panose="02000000000000000000" pitchFamily="2" charset="0"/>
                <a:cs typeface="Roboto Medium" panose="02000000000000000000" pitchFamily="2" charset="0"/>
              </a:rPr>
              <a:t> 3D </a:t>
            </a:r>
            <a:r>
              <a:rPr lang="en-US" sz="2100" dirty="0" err="1">
                <a:latin typeface="Roboto Medium" panose="02000000000000000000" pitchFamily="2" charset="0"/>
                <a:ea typeface="Roboto Medium" panose="02000000000000000000" pitchFamily="2" charset="0"/>
                <a:cs typeface="Roboto Medium" panose="02000000000000000000" pitchFamily="2" charset="0"/>
              </a:rPr>
              <a:t>trên</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màn</a:t>
            </a:r>
            <a:r>
              <a:rPr lang="en-US" sz="2100" dirty="0">
                <a:latin typeface="Roboto Medium" panose="02000000000000000000" pitchFamily="2" charset="0"/>
                <a:ea typeface="Roboto Medium" panose="02000000000000000000" pitchFamily="2" charset="0"/>
                <a:cs typeface="Roboto Medium" panose="02000000000000000000" pitchFamily="2" charset="0"/>
              </a:rPr>
              <a:t> </a:t>
            </a:r>
            <a:r>
              <a:rPr lang="en-US" sz="2100" dirty="0" err="1">
                <a:latin typeface="Roboto Medium" panose="02000000000000000000" pitchFamily="2" charset="0"/>
                <a:ea typeface="Roboto Medium" panose="02000000000000000000" pitchFamily="2" charset="0"/>
                <a:cs typeface="Roboto Medium" panose="02000000000000000000" pitchFamily="2" charset="0"/>
              </a:rPr>
              <a:t>hình</a:t>
            </a:r>
            <a:endParaRPr lang="en-US" sz="2100" dirty="0">
              <a:latin typeface="Roboto Medium" panose="02000000000000000000" pitchFamily="2" charset="0"/>
              <a:ea typeface="Roboto Medium" panose="02000000000000000000" pitchFamily="2" charset="0"/>
              <a:cs typeface="Roboto Medium" panose="02000000000000000000" pitchFamily="2" charset="0"/>
            </a:endParaRPr>
          </a:p>
          <a:p>
            <a:pPr algn="l"/>
            <a:r>
              <a:rPr lang="en-US" sz="2100" dirty="0" err="1">
                <a:latin typeface="Roboto Medium" panose="02000000000000000000" pitchFamily="2" charset="0"/>
                <a:ea typeface="Roboto Medium" panose="02000000000000000000" pitchFamily="2" charset="0"/>
                <a:cs typeface="Roboto Medium" panose="02000000000000000000" pitchFamily="2" charset="0"/>
              </a:rPr>
              <a:t>RayTracing</a:t>
            </a:r>
            <a:r>
              <a:rPr lang="en-US" sz="2100" dirty="0">
                <a:latin typeface="Roboto Medium" panose="02000000000000000000" pitchFamily="2" charset="0"/>
                <a:ea typeface="Roboto Medium" panose="02000000000000000000" pitchFamily="2" charset="0"/>
                <a:cs typeface="Roboto Medium" panose="02000000000000000000" pitchFamily="2" charset="0"/>
              </a:rPr>
              <a:t>, Rasterization</a:t>
            </a:r>
          </a:p>
          <a:p>
            <a:pPr lvl="1"/>
            <a:endParaRPr lang="en-US" sz="1000" b="0" i="0" dirty="0">
              <a:solidFill>
                <a:srgbClr val="666666"/>
              </a:solidFill>
              <a:effectLst/>
              <a:latin typeface="Barlow" pitchFamily="2" charset="77"/>
            </a:endParaRPr>
          </a:p>
        </p:txBody>
      </p:sp>
      <p:pic>
        <p:nvPicPr>
          <p:cNvPr id="5124" name="Picture 4">
            <a:extLst>
              <a:ext uri="{FF2B5EF4-FFF2-40B4-BE49-F238E27FC236}">
                <a16:creationId xmlns:a16="http://schemas.microsoft.com/office/drawing/2014/main" id="{BAB5483C-E26B-AFCE-9369-3C9FE0373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67596"/>
            <a:ext cx="6705600" cy="416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495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52DFE-0213-1C83-0A74-3000726F07D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98DDA8A-0866-82AD-0C53-6D9A7F0A67A8}"/>
              </a:ext>
            </a:extLst>
          </p:cNvPr>
          <p:cNvSpPr/>
          <p:nvPr/>
        </p:nvSpPr>
        <p:spPr>
          <a:xfrm>
            <a:off x="2743200" y="2960588"/>
            <a:ext cx="7049988" cy="936824"/>
          </a:xfrm>
          <a:prstGeom prst="rect">
            <a:avLst/>
          </a:prstGeom>
          <a:noFill/>
          <a:ln/>
        </p:spPr>
        <p:txBody>
          <a:bodyPr wrap="none" lIns="0" tIns="0" rIns="0" bIns="0" rtlCol="0" anchor="t"/>
          <a:lstStyle/>
          <a:p>
            <a:pPr algn="ctr" defTabSz="761970">
              <a:lnSpc>
                <a:spcPts val="3917"/>
              </a:lnSpc>
            </a:pPr>
            <a:r>
              <a:rPr lang="en-US" sz="3125" b="1" dirty="0" err="1">
                <a:solidFill>
                  <a:srgbClr val="1F497D"/>
                </a:solidFill>
                <a:latin typeface="Montserrat Black" pitchFamily="34" charset="0"/>
              </a:rPr>
              <a:t>Hình</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học</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và</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các</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hình</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khối</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cơ</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bản</a:t>
            </a:r>
            <a:endParaRPr lang="en-US" sz="3125" dirty="0">
              <a:solidFill>
                <a:prstClr val="black"/>
              </a:solidFill>
              <a:latin typeface="Calibri" panose="020F0502020204030204"/>
            </a:endParaRPr>
          </a:p>
        </p:txBody>
      </p:sp>
    </p:spTree>
    <p:extLst>
      <p:ext uri="{BB962C8B-B14F-4D97-AF65-F5344CB8AC3E}">
        <p14:creationId xmlns:p14="http://schemas.microsoft.com/office/powerpoint/2010/main" val="1741227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93296-1B56-08B5-9F06-FE2CC970BC4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4AFB594-2AF5-6492-6614-86DCAF005594}"/>
              </a:ext>
            </a:extLst>
          </p:cNvPr>
          <p:cNvSpPr/>
          <p:nvPr/>
        </p:nvSpPr>
        <p:spPr>
          <a:xfrm>
            <a:off x="661492" y="869553"/>
            <a:ext cx="9320708" cy="502047"/>
          </a:xfrm>
          <a:prstGeom prst="rect">
            <a:avLst/>
          </a:prstGeom>
          <a:noFill/>
          <a:ln/>
        </p:spPr>
        <p:txBody>
          <a:bodyPr wrap="none" lIns="0" tIns="0" rIns="0" bIns="0" rtlCol="0" anchor="t"/>
          <a:lstStyle/>
          <a:p>
            <a:pPr defTabSz="761970">
              <a:lnSpc>
                <a:spcPts val="3917"/>
              </a:lnSpc>
            </a:pPr>
            <a:r>
              <a:rPr lang="en-US" sz="3700" b="1" dirty="0" err="1">
                <a:solidFill>
                  <a:srgbClr val="1F497D"/>
                </a:solidFill>
                <a:latin typeface="Montserrat" panose="00000500000000000000" pitchFamily="2" charset="0"/>
                <a:ea typeface="Montserrat Black" pitchFamily="34" charset="-122"/>
                <a:cs typeface="Montserrat Black" pitchFamily="34" charset="-120"/>
              </a:rPr>
              <a:t>Mối</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quan</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hệ</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giữa</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số</a:t>
            </a:r>
            <a:r>
              <a:rPr lang="en-US" sz="3700" b="1" dirty="0">
                <a:solidFill>
                  <a:srgbClr val="1F497D"/>
                </a:solidFill>
                <a:latin typeface="Montserrat" panose="00000500000000000000" pitchFamily="2" charset="0"/>
                <a:ea typeface="Montserrat Black" pitchFamily="34" charset="-122"/>
                <a:cs typeface="Montserrat Black" pitchFamily="34" charset="-120"/>
              </a:rPr>
              <a:t> Bits </a:t>
            </a:r>
            <a:r>
              <a:rPr lang="en-US" sz="3700" b="1" dirty="0" err="1">
                <a:solidFill>
                  <a:srgbClr val="1F497D"/>
                </a:solidFill>
                <a:latin typeface="Montserrat" panose="00000500000000000000" pitchFamily="2" charset="0"/>
                <a:ea typeface="Montserrat Black" pitchFamily="34" charset="-122"/>
                <a:cs typeface="Montserrat Black" pitchFamily="34" charset="-120"/>
              </a:rPr>
              <a:t>và</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độ</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chính</a:t>
            </a:r>
            <a:r>
              <a:rPr lang="en-US" sz="3700" b="1" dirty="0">
                <a:solidFill>
                  <a:srgbClr val="1F497D"/>
                </a:solidFill>
                <a:latin typeface="Montserrat" panose="00000500000000000000" pitchFamily="2" charset="0"/>
                <a:ea typeface="Montserrat Black" pitchFamily="34" charset="-122"/>
                <a:cs typeface="Montserrat Black" pitchFamily="34" charset="-120"/>
              </a:rPr>
              <a:t> </a:t>
            </a:r>
            <a:r>
              <a:rPr lang="en-US" sz="3700" b="1" dirty="0" err="1">
                <a:solidFill>
                  <a:srgbClr val="1F497D"/>
                </a:solidFill>
                <a:latin typeface="Montserrat" panose="00000500000000000000" pitchFamily="2" charset="0"/>
                <a:ea typeface="Montserrat Black" pitchFamily="34" charset="-122"/>
                <a:cs typeface="Montserrat Black" pitchFamily="34" charset="-120"/>
              </a:rPr>
              <a:t>xác</a:t>
            </a:r>
            <a:endParaRPr lang="en-US" sz="3700" dirty="0">
              <a:solidFill>
                <a:prstClr val="black"/>
              </a:solidFill>
              <a:latin typeface="Montserrat" panose="00000500000000000000" pitchFamily="2" charset="0"/>
            </a:endParaRPr>
          </a:p>
        </p:txBody>
      </p:sp>
      <p:sp>
        <p:nvSpPr>
          <p:cNvPr id="7" name="Shape 5">
            <a:extLst>
              <a:ext uri="{FF2B5EF4-FFF2-40B4-BE49-F238E27FC236}">
                <a16:creationId xmlns:a16="http://schemas.microsoft.com/office/drawing/2014/main" id="{94A96275-1AB2-D75E-9650-011F8BAA335F}"/>
              </a:ext>
            </a:extLst>
          </p:cNvPr>
          <p:cNvSpPr/>
          <p:nvPr/>
        </p:nvSpPr>
        <p:spPr>
          <a:xfrm>
            <a:off x="749300" y="2093515"/>
            <a:ext cx="4214415" cy="1885891"/>
          </a:xfrm>
          <a:prstGeom prst="roundRect">
            <a:avLst>
              <a:gd name="adj" fmla="val 4478"/>
            </a:avLst>
          </a:prstGeom>
          <a:solidFill>
            <a:srgbClr val="FFFFFF"/>
          </a:solidFill>
          <a:ln w="22860">
            <a:solidFill>
              <a:srgbClr val="E1B6B6"/>
            </a:solidFill>
            <a:prstDash val="solid"/>
          </a:ln>
        </p:spPr>
      </p:sp>
      <p:sp>
        <p:nvSpPr>
          <p:cNvPr id="10" name="Text 8">
            <a:extLst>
              <a:ext uri="{FF2B5EF4-FFF2-40B4-BE49-F238E27FC236}">
                <a16:creationId xmlns:a16="http://schemas.microsoft.com/office/drawing/2014/main" id="{4015E931-6EDF-B5CC-7E90-93DA5C597C52}"/>
              </a:ext>
            </a:extLst>
          </p:cNvPr>
          <p:cNvSpPr/>
          <p:nvPr/>
        </p:nvSpPr>
        <p:spPr>
          <a:xfrm>
            <a:off x="845492" y="2544605"/>
            <a:ext cx="4022030" cy="595613"/>
          </a:xfrm>
          <a:prstGeom prst="rect">
            <a:avLst/>
          </a:prstGeom>
          <a:noFill/>
          <a:ln/>
        </p:spPr>
        <p:txBody>
          <a:bodyPr wrap="square" lIns="0" tIns="0" rIns="0" bIns="0" rtlCol="0" anchor="t"/>
          <a:lstStyle/>
          <a:p>
            <a:pPr algn="just" defTabSz="761970">
              <a:lnSpc>
                <a:spcPts val="2500"/>
              </a:lnSpc>
            </a:pPr>
            <a:r>
              <a:rPr lang="en-US" sz="2200" dirty="0">
                <a:solidFill>
                  <a:srgbClr val="000000"/>
                </a:solidFill>
                <a:latin typeface="Montserrat" panose="00000500000000000000" pitchFamily="2" charset="0"/>
                <a:ea typeface="Roboto Medium" pitchFamily="34" charset="-122"/>
                <a:cs typeface="Roboto Medium" pitchFamily="34" charset="-120"/>
              </a:rPr>
              <a:t>Càng </a:t>
            </a:r>
            <a:r>
              <a:rPr lang="en-US" sz="2200" dirty="0" err="1">
                <a:solidFill>
                  <a:srgbClr val="000000"/>
                </a:solidFill>
                <a:latin typeface="Montserrat" panose="00000500000000000000" pitchFamily="2" charset="0"/>
                <a:ea typeface="Roboto Medium" pitchFamily="34" charset="-122"/>
                <a:cs typeface="Roboto Medium" pitchFamily="34" charset="-120"/>
              </a:rPr>
              <a:t>nhiều</a:t>
            </a:r>
            <a:r>
              <a:rPr lang="en-US" sz="2200" dirty="0">
                <a:solidFill>
                  <a:srgbClr val="000000"/>
                </a:solidFill>
                <a:latin typeface="Montserrat" panose="00000500000000000000" pitchFamily="2" charset="0"/>
                <a:ea typeface="Roboto Medium" pitchFamily="34" charset="-122"/>
                <a:cs typeface="Roboto Medium" pitchFamily="34" charset="-120"/>
              </a:rPr>
              <a:t> bits </a:t>
            </a:r>
            <a:r>
              <a:rPr lang="en-US" sz="2200" dirty="0" err="1">
                <a:solidFill>
                  <a:srgbClr val="000000"/>
                </a:solidFill>
                <a:latin typeface="Montserrat" panose="00000500000000000000" pitchFamily="2" charset="0"/>
                <a:ea typeface="Roboto Medium" pitchFamily="34" charset="-122"/>
                <a:cs typeface="Roboto Medium" pitchFamily="34" charset="-120"/>
              </a:rPr>
              <a:t>thì</a:t>
            </a:r>
            <a:r>
              <a:rPr lang="en-US" sz="2200" dirty="0">
                <a:solidFill>
                  <a:srgbClr val="000000"/>
                </a:solidFill>
                <a:latin typeface="Montserrat" panose="00000500000000000000" pitchFamily="2" charset="0"/>
                <a:ea typeface="Roboto Medium" pitchFamily="34" charset="-122"/>
                <a:cs typeface="Roboto Medium" pitchFamily="34" charset="-120"/>
              </a:rPr>
              <a:t> </a:t>
            </a:r>
            <a:r>
              <a:rPr lang="en-US" sz="2200" dirty="0" err="1">
                <a:solidFill>
                  <a:srgbClr val="000000"/>
                </a:solidFill>
                <a:latin typeface="Montserrat" panose="00000500000000000000" pitchFamily="2" charset="0"/>
                <a:ea typeface="Roboto Medium" pitchFamily="34" charset="-122"/>
                <a:cs typeface="Roboto Medium" pitchFamily="34" charset="-120"/>
              </a:rPr>
              <a:t>độ</a:t>
            </a:r>
            <a:r>
              <a:rPr lang="en-US" sz="2200" dirty="0">
                <a:solidFill>
                  <a:srgbClr val="000000"/>
                </a:solidFill>
                <a:latin typeface="Montserrat" panose="00000500000000000000" pitchFamily="2" charset="0"/>
                <a:ea typeface="Roboto Medium" pitchFamily="34" charset="-122"/>
                <a:cs typeface="Roboto Medium" pitchFamily="34" charset="-120"/>
              </a:rPr>
              <a:t> </a:t>
            </a:r>
            <a:r>
              <a:rPr lang="en-US" sz="2200" dirty="0" err="1">
                <a:solidFill>
                  <a:srgbClr val="000000"/>
                </a:solidFill>
                <a:latin typeface="Montserrat" panose="00000500000000000000" pitchFamily="2" charset="0"/>
                <a:ea typeface="Roboto Medium" pitchFamily="34" charset="-122"/>
                <a:cs typeface="Roboto Medium" pitchFamily="34" charset="-120"/>
              </a:rPr>
              <a:t>chính</a:t>
            </a:r>
            <a:r>
              <a:rPr lang="en-US" sz="2200" dirty="0">
                <a:solidFill>
                  <a:srgbClr val="000000"/>
                </a:solidFill>
                <a:latin typeface="Montserrat" panose="00000500000000000000" pitchFamily="2" charset="0"/>
                <a:ea typeface="Roboto Medium" pitchFamily="34" charset="-122"/>
                <a:cs typeface="Roboto Medium" pitchFamily="34" charset="-120"/>
              </a:rPr>
              <a:t> </a:t>
            </a:r>
            <a:r>
              <a:rPr lang="en-US" sz="2200" dirty="0" err="1">
                <a:solidFill>
                  <a:srgbClr val="000000"/>
                </a:solidFill>
                <a:latin typeface="Montserrat" panose="00000500000000000000" pitchFamily="2" charset="0"/>
                <a:ea typeface="Roboto Medium" pitchFamily="34" charset="-122"/>
                <a:cs typeface="Roboto Medium" pitchFamily="34" charset="-120"/>
              </a:rPr>
              <a:t>xác</a:t>
            </a:r>
            <a:r>
              <a:rPr lang="en-US" sz="2200" dirty="0">
                <a:solidFill>
                  <a:srgbClr val="000000"/>
                </a:solidFill>
                <a:latin typeface="Montserrat" panose="00000500000000000000" pitchFamily="2" charset="0"/>
                <a:ea typeface="Roboto Medium" pitchFamily="34" charset="-122"/>
                <a:cs typeface="Roboto Medium" pitchFamily="34" charset="-120"/>
              </a:rPr>
              <a:t> </a:t>
            </a:r>
            <a:r>
              <a:rPr lang="en-US" sz="2200" dirty="0" err="1">
                <a:solidFill>
                  <a:srgbClr val="000000"/>
                </a:solidFill>
                <a:latin typeface="Montserrat" panose="00000500000000000000" pitchFamily="2" charset="0"/>
                <a:ea typeface="Roboto Medium" pitchFamily="34" charset="-122"/>
                <a:cs typeface="Roboto Medium" pitchFamily="34" charset="-120"/>
              </a:rPr>
              <a:t>càng</a:t>
            </a:r>
            <a:r>
              <a:rPr lang="en-US" sz="2200" dirty="0">
                <a:solidFill>
                  <a:srgbClr val="000000"/>
                </a:solidFill>
                <a:latin typeface="Montserrat" panose="00000500000000000000" pitchFamily="2" charset="0"/>
                <a:ea typeface="Roboto Medium" pitchFamily="34" charset="-122"/>
                <a:cs typeface="Roboto Medium" pitchFamily="34" charset="-120"/>
              </a:rPr>
              <a:t> </a:t>
            </a:r>
            <a:r>
              <a:rPr lang="en-US" sz="2200" dirty="0" err="1">
                <a:solidFill>
                  <a:srgbClr val="000000"/>
                </a:solidFill>
                <a:latin typeface="Montserrat" panose="00000500000000000000" pitchFamily="2" charset="0"/>
                <a:ea typeface="Roboto Medium" pitchFamily="34" charset="-122"/>
                <a:cs typeface="Roboto Medium" pitchFamily="34" charset="-120"/>
              </a:rPr>
              <a:t>cao</a:t>
            </a:r>
            <a:endParaRPr lang="en-US" sz="2200" dirty="0">
              <a:solidFill>
                <a:prstClr val="black"/>
              </a:solidFill>
              <a:latin typeface="Montserrat" panose="00000500000000000000" pitchFamily="2" charset="0"/>
            </a:endParaRPr>
          </a:p>
        </p:txBody>
      </p:sp>
      <p:sp>
        <p:nvSpPr>
          <p:cNvPr id="11" name="Shape 9">
            <a:extLst>
              <a:ext uri="{FF2B5EF4-FFF2-40B4-BE49-F238E27FC236}">
                <a16:creationId xmlns:a16="http://schemas.microsoft.com/office/drawing/2014/main" id="{FF7E47F7-3F3D-3163-DB4B-04A87B9911B1}"/>
              </a:ext>
            </a:extLst>
          </p:cNvPr>
          <p:cNvSpPr/>
          <p:nvPr/>
        </p:nvSpPr>
        <p:spPr>
          <a:xfrm>
            <a:off x="6197830" y="2076508"/>
            <a:ext cx="5003570" cy="1885891"/>
          </a:xfrm>
          <a:prstGeom prst="roundRect">
            <a:avLst>
              <a:gd name="adj" fmla="val 4478"/>
            </a:avLst>
          </a:prstGeom>
          <a:solidFill>
            <a:srgbClr val="FFFFFF"/>
          </a:solidFill>
          <a:ln w="22860">
            <a:solidFill>
              <a:srgbClr val="E1B6B6"/>
            </a:solidFill>
            <a:prstDash val="solid"/>
          </a:ln>
        </p:spPr>
        <p:txBody>
          <a:bodyPr/>
          <a:lstStyle/>
          <a:p>
            <a:endParaRPr lang="en-US" dirty="0">
              <a:latin typeface="Montserrat" panose="00000500000000000000" pitchFamily="2" charset="0"/>
            </a:endParaRPr>
          </a:p>
        </p:txBody>
      </p:sp>
      <p:sp>
        <p:nvSpPr>
          <p:cNvPr id="12" name="Shape 10">
            <a:extLst>
              <a:ext uri="{FF2B5EF4-FFF2-40B4-BE49-F238E27FC236}">
                <a16:creationId xmlns:a16="http://schemas.microsoft.com/office/drawing/2014/main" id="{1EB0E88E-0E0B-34C4-3A68-5AC5FE43E1EF}"/>
              </a:ext>
            </a:extLst>
          </p:cNvPr>
          <p:cNvSpPr/>
          <p:nvPr/>
        </p:nvSpPr>
        <p:spPr>
          <a:xfrm>
            <a:off x="6178780" y="2076508"/>
            <a:ext cx="76200" cy="1885891"/>
          </a:xfrm>
          <a:prstGeom prst="roundRect">
            <a:avLst>
              <a:gd name="adj" fmla="val 88558"/>
            </a:avLst>
          </a:prstGeom>
          <a:solidFill>
            <a:srgbClr val="9B0D0D"/>
          </a:solidFill>
          <a:ln/>
        </p:spPr>
      </p:sp>
      <p:sp>
        <p:nvSpPr>
          <p:cNvPr id="14" name="Text 12">
            <a:extLst>
              <a:ext uri="{FF2B5EF4-FFF2-40B4-BE49-F238E27FC236}">
                <a16:creationId xmlns:a16="http://schemas.microsoft.com/office/drawing/2014/main" id="{9D7C849E-EA93-93CE-EF74-CBF476174118}"/>
              </a:ext>
            </a:extLst>
          </p:cNvPr>
          <p:cNvSpPr/>
          <p:nvPr/>
        </p:nvSpPr>
        <p:spPr>
          <a:xfrm>
            <a:off x="5977238" y="2157508"/>
            <a:ext cx="5306616" cy="890120"/>
          </a:xfrm>
          <a:prstGeom prst="rect">
            <a:avLst/>
          </a:prstGeom>
          <a:noFill/>
          <a:ln/>
        </p:spPr>
        <p:txBody>
          <a:bodyPr wrap="square" lIns="0" tIns="0" rIns="0" bIns="0" rtlCol="0" anchor="t"/>
          <a:lstStyle/>
          <a:p>
            <a:pPr marL="800100" lvl="1" indent="-342900">
              <a:buFont typeface="Arial" panose="020B0604020202020204" pitchFamily="34" charset="0"/>
              <a:buChar char="•"/>
            </a:pPr>
            <a:r>
              <a:rPr lang="en-US" sz="2000" dirty="0" err="1">
                <a:latin typeface="Montserrat" panose="00000500000000000000" pitchFamily="2" charset="0"/>
              </a:rPr>
              <a:t>Tốn</a:t>
            </a:r>
            <a:r>
              <a:rPr lang="en-US" sz="2000" dirty="0">
                <a:latin typeface="Montserrat" panose="00000500000000000000" pitchFamily="2" charset="0"/>
              </a:rPr>
              <a:t> </a:t>
            </a:r>
            <a:r>
              <a:rPr lang="en-US" sz="2000" dirty="0" err="1">
                <a:latin typeface="Montserrat" panose="00000500000000000000" pitchFamily="2" charset="0"/>
              </a:rPr>
              <a:t>nhiều</a:t>
            </a:r>
            <a:r>
              <a:rPr lang="en-US" sz="2000" dirty="0">
                <a:latin typeface="Montserrat" panose="00000500000000000000" pitchFamily="2" charset="0"/>
              </a:rPr>
              <a:t> </a:t>
            </a:r>
            <a:r>
              <a:rPr lang="en-US" sz="2000" dirty="0" err="1">
                <a:latin typeface="Montserrat" panose="00000500000000000000" pitchFamily="2" charset="0"/>
              </a:rPr>
              <a:t>bộ</a:t>
            </a:r>
            <a:r>
              <a:rPr lang="en-US" sz="2000" dirty="0">
                <a:latin typeface="Montserrat" panose="00000500000000000000" pitchFamily="2" charset="0"/>
              </a:rPr>
              <a:t> </a:t>
            </a:r>
            <a:r>
              <a:rPr lang="en-US" sz="2000" dirty="0" err="1">
                <a:latin typeface="Montserrat" panose="00000500000000000000" pitchFamily="2" charset="0"/>
              </a:rPr>
              <a:t>nhớ</a:t>
            </a:r>
            <a:r>
              <a:rPr lang="en-US" sz="2000" dirty="0">
                <a:latin typeface="Montserrat" panose="00000500000000000000" pitchFamily="2" charset="0"/>
              </a:rPr>
              <a:t> </a:t>
            </a:r>
            <a:r>
              <a:rPr lang="en-US" sz="2000" dirty="0" err="1">
                <a:latin typeface="Montserrat" panose="00000500000000000000" pitchFamily="2" charset="0"/>
              </a:rPr>
              <a:t>hơn</a:t>
            </a:r>
            <a:endParaRPr lang="en-US" sz="2000" dirty="0">
              <a:latin typeface="Montserrat" panose="00000500000000000000" pitchFamily="2" charset="0"/>
            </a:endParaRPr>
          </a:p>
          <a:p>
            <a:pPr marL="800100" lvl="1" indent="-342900">
              <a:buFont typeface="Arial" panose="020B0604020202020204" pitchFamily="34" charset="0"/>
              <a:buChar char="•"/>
            </a:pPr>
            <a:r>
              <a:rPr lang="en-US" sz="2000" dirty="0" err="1">
                <a:latin typeface="Montserrat" panose="00000500000000000000" pitchFamily="2" charset="0"/>
              </a:rPr>
              <a:t>Tốn</a:t>
            </a:r>
            <a:r>
              <a:rPr lang="en-US" sz="2000" dirty="0">
                <a:latin typeface="Montserrat" panose="00000500000000000000" pitchFamily="2" charset="0"/>
              </a:rPr>
              <a:t> </a:t>
            </a:r>
            <a:r>
              <a:rPr lang="en-US" sz="2000" dirty="0" err="1">
                <a:latin typeface="Montserrat" panose="00000500000000000000" pitchFamily="2" charset="0"/>
              </a:rPr>
              <a:t>nhiều</a:t>
            </a:r>
            <a:r>
              <a:rPr lang="en-US" sz="2000" dirty="0">
                <a:latin typeface="Montserrat" panose="00000500000000000000" pitchFamily="2" charset="0"/>
              </a:rPr>
              <a:t> </a:t>
            </a:r>
            <a:r>
              <a:rPr lang="en-US" sz="2000" dirty="0" err="1">
                <a:latin typeface="Montserrat" panose="00000500000000000000" pitchFamily="2" charset="0"/>
              </a:rPr>
              <a:t>băng</a:t>
            </a:r>
            <a:r>
              <a:rPr lang="en-US" sz="2000" dirty="0">
                <a:latin typeface="Montserrat" panose="00000500000000000000" pitchFamily="2" charset="0"/>
              </a:rPr>
              <a:t> </a:t>
            </a:r>
            <a:r>
              <a:rPr lang="en-US" sz="2000" dirty="0" err="1">
                <a:latin typeface="Montserrat" panose="00000500000000000000" pitchFamily="2" charset="0"/>
              </a:rPr>
              <a:t>thông</a:t>
            </a:r>
            <a:r>
              <a:rPr lang="en-US" sz="2000" dirty="0">
                <a:latin typeface="Montserrat" panose="00000500000000000000" pitchFamily="2" charset="0"/>
              </a:rPr>
              <a:t> </a:t>
            </a:r>
            <a:r>
              <a:rPr lang="en-US" sz="2000" dirty="0" err="1">
                <a:latin typeface="Montserrat" panose="00000500000000000000" pitchFamily="2" charset="0"/>
              </a:rPr>
              <a:t>truyền</a:t>
            </a:r>
            <a:r>
              <a:rPr lang="en-US" sz="2000" dirty="0">
                <a:latin typeface="Montserrat" panose="00000500000000000000" pitchFamily="2" charset="0"/>
              </a:rPr>
              <a:t> </a:t>
            </a:r>
            <a:r>
              <a:rPr lang="en-US" sz="2000" dirty="0" err="1">
                <a:latin typeface="Montserrat" panose="00000500000000000000" pitchFamily="2" charset="0"/>
              </a:rPr>
              <a:t>dữ</a:t>
            </a:r>
            <a:r>
              <a:rPr lang="en-US" sz="2000" dirty="0">
                <a:latin typeface="Montserrat" panose="00000500000000000000" pitchFamily="2" charset="0"/>
              </a:rPr>
              <a:t> </a:t>
            </a:r>
            <a:r>
              <a:rPr lang="en-US" sz="2000" dirty="0" err="1">
                <a:latin typeface="Montserrat" panose="00000500000000000000" pitchFamily="2" charset="0"/>
              </a:rPr>
              <a:t>liệu</a:t>
            </a:r>
            <a:r>
              <a:rPr lang="en-US" sz="2000" dirty="0">
                <a:latin typeface="Montserrat" panose="00000500000000000000" pitchFamily="2" charset="0"/>
              </a:rPr>
              <a:t> </a:t>
            </a:r>
            <a:r>
              <a:rPr lang="en-US" sz="2000" dirty="0" err="1">
                <a:latin typeface="Montserrat" panose="00000500000000000000" pitchFamily="2" charset="0"/>
              </a:rPr>
              <a:t>hơn</a:t>
            </a:r>
            <a:endParaRPr lang="en-US" sz="2000" dirty="0">
              <a:latin typeface="Montserrat" panose="00000500000000000000" pitchFamily="2" charset="0"/>
            </a:endParaRPr>
          </a:p>
          <a:p>
            <a:pPr marL="800100" lvl="1" indent="-342900">
              <a:buFont typeface="Arial" panose="020B0604020202020204" pitchFamily="34" charset="0"/>
              <a:buChar char="•"/>
            </a:pPr>
            <a:r>
              <a:rPr lang="en-US" sz="2000" dirty="0" err="1">
                <a:latin typeface="Montserrat" panose="00000500000000000000" pitchFamily="2" charset="0"/>
              </a:rPr>
              <a:t>Gây</a:t>
            </a:r>
            <a:r>
              <a:rPr lang="en-US" sz="2000" dirty="0">
                <a:latin typeface="Montserrat" panose="00000500000000000000" pitchFamily="2" charset="0"/>
              </a:rPr>
              <a:t> </a:t>
            </a:r>
            <a:r>
              <a:rPr lang="en-US" sz="2000" dirty="0" err="1">
                <a:latin typeface="Montserrat" panose="00000500000000000000" pitchFamily="2" charset="0"/>
              </a:rPr>
              <a:t>áp</a:t>
            </a:r>
            <a:r>
              <a:rPr lang="en-US" sz="2000" dirty="0">
                <a:latin typeface="Montserrat" panose="00000500000000000000" pitchFamily="2" charset="0"/>
              </a:rPr>
              <a:t> </a:t>
            </a:r>
            <a:r>
              <a:rPr lang="en-US" sz="2000" dirty="0" err="1">
                <a:latin typeface="Montserrat" panose="00000500000000000000" pitchFamily="2" charset="0"/>
              </a:rPr>
              <a:t>lực</a:t>
            </a:r>
            <a:r>
              <a:rPr lang="en-US" sz="2000" dirty="0">
                <a:latin typeface="Montserrat" panose="00000500000000000000" pitchFamily="2" charset="0"/>
              </a:rPr>
              <a:t> </a:t>
            </a:r>
            <a:r>
              <a:rPr lang="en-US" sz="2000" dirty="0" err="1">
                <a:latin typeface="Montserrat" panose="00000500000000000000" pitchFamily="2" charset="0"/>
              </a:rPr>
              <a:t>lên</a:t>
            </a:r>
            <a:r>
              <a:rPr lang="en-US" sz="2000" dirty="0">
                <a:latin typeface="Montserrat" panose="00000500000000000000" pitchFamily="2" charset="0"/>
              </a:rPr>
              <a:t> </a:t>
            </a:r>
            <a:r>
              <a:rPr lang="en-US" sz="2000" dirty="0" err="1">
                <a:latin typeface="Montserrat" panose="00000500000000000000" pitchFamily="2" charset="0"/>
              </a:rPr>
              <a:t>hiệu</a:t>
            </a:r>
            <a:r>
              <a:rPr lang="en-US" sz="2000" dirty="0">
                <a:latin typeface="Montserrat" panose="00000500000000000000" pitchFamily="2" charset="0"/>
              </a:rPr>
              <a:t> </a:t>
            </a:r>
            <a:r>
              <a:rPr lang="en-US" sz="2000" dirty="0" err="1">
                <a:latin typeface="Montserrat" panose="00000500000000000000" pitchFamily="2" charset="0"/>
              </a:rPr>
              <a:t>năng</a:t>
            </a:r>
            <a:r>
              <a:rPr lang="en-US" sz="2000" dirty="0">
                <a:latin typeface="Montserrat" panose="00000500000000000000" pitchFamily="2" charset="0"/>
              </a:rPr>
              <a:t>, </a:t>
            </a:r>
            <a:r>
              <a:rPr lang="en-US" sz="2000" dirty="0" err="1">
                <a:latin typeface="Montserrat" panose="00000500000000000000" pitchFamily="2" charset="0"/>
              </a:rPr>
              <a:t>đặc</a:t>
            </a:r>
            <a:r>
              <a:rPr lang="en-US" sz="2000" dirty="0">
                <a:latin typeface="Montserrat" panose="00000500000000000000" pitchFamily="2" charset="0"/>
              </a:rPr>
              <a:t> </a:t>
            </a:r>
            <a:r>
              <a:rPr lang="en-US" sz="2000" dirty="0" err="1">
                <a:latin typeface="Montserrat" panose="00000500000000000000" pitchFamily="2" charset="0"/>
              </a:rPr>
              <a:t>biệt</a:t>
            </a:r>
            <a:r>
              <a:rPr lang="en-US" sz="2000" dirty="0">
                <a:latin typeface="Montserrat" panose="00000500000000000000" pitchFamily="2" charset="0"/>
              </a:rPr>
              <a:t> </a:t>
            </a:r>
            <a:r>
              <a:rPr lang="en-US" sz="2000" dirty="0" err="1">
                <a:latin typeface="Montserrat" panose="00000500000000000000" pitchFamily="2" charset="0"/>
              </a:rPr>
              <a:t>trong</a:t>
            </a:r>
            <a:r>
              <a:rPr lang="en-US" sz="2000" dirty="0">
                <a:latin typeface="Montserrat" panose="00000500000000000000" pitchFamily="2" charset="0"/>
              </a:rPr>
              <a:t> - </a:t>
            </a:r>
            <a:r>
              <a:rPr lang="en-US" sz="2000" dirty="0" err="1">
                <a:latin typeface="Montserrat" panose="00000500000000000000" pitchFamily="2" charset="0"/>
              </a:rPr>
              <a:t>đồ</a:t>
            </a:r>
            <a:r>
              <a:rPr lang="en-US" sz="2000" dirty="0">
                <a:latin typeface="Montserrat" panose="00000500000000000000" pitchFamily="2" charset="0"/>
              </a:rPr>
              <a:t> </a:t>
            </a:r>
            <a:r>
              <a:rPr lang="en-US" sz="2000" dirty="0" err="1">
                <a:latin typeface="Montserrat" panose="00000500000000000000" pitchFamily="2" charset="0"/>
              </a:rPr>
              <a:t>họa</a:t>
            </a:r>
            <a:r>
              <a:rPr lang="en-US" sz="2000" dirty="0">
                <a:latin typeface="Montserrat" panose="00000500000000000000" pitchFamily="2" charset="0"/>
              </a:rPr>
              <a:t> </a:t>
            </a:r>
            <a:r>
              <a:rPr lang="en-US" sz="2000" dirty="0" err="1">
                <a:latin typeface="Montserrat" panose="00000500000000000000" pitchFamily="2" charset="0"/>
              </a:rPr>
              <a:t>thời</a:t>
            </a:r>
            <a:r>
              <a:rPr lang="en-US" sz="2000" dirty="0">
                <a:latin typeface="Montserrat" panose="00000500000000000000" pitchFamily="2" charset="0"/>
              </a:rPr>
              <a:t> </a:t>
            </a:r>
            <a:r>
              <a:rPr lang="en-US" sz="2000" dirty="0" err="1">
                <a:latin typeface="Montserrat" panose="00000500000000000000" pitchFamily="2" charset="0"/>
              </a:rPr>
              <a:t>gian</a:t>
            </a:r>
            <a:r>
              <a:rPr lang="en-US" sz="2000" dirty="0">
                <a:latin typeface="Montserrat" panose="00000500000000000000" pitchFamily="2" charset="0"/>
              </a:rPr>
              <a:t> </a:t>
            </a:r>
            <a:r>
              <a:rPr lang="en-US" sz="2000" dirty="0" err="1">
                <a:latin typeface="Montserrat" panose="00000500000000000000" pitchFamily="2" charset="0"/>
              </a:rPr>
              <a:t>thực</a:t>
            </a:r>
            <a:endParaRPr lang="en-US" sz="2000" dirty="0">
              <a:latin typeface="Montserrat" panose="00000500000000000000" pitchFamily="2" charset="0"/>
            </a:endParaRPr>
          </a:p>
        </p:txBody>
      </p:sp>
      <p:sp>
        <p:nvSpPr>
          <p:cNvPr id="19" name="Text 8">
            <a:extLst>
              <a:ext uri="{FF2B5EF4-FFF2-40B4-BE49-F238E27FC236}">
                <a16:creationId xmlns:a16="http://schemas.microsoft.com/office/drawing/2014/main" id="{B11E991F-BACD-E160-89BC-BC2E0F442B62}"/>
              </a:ext>
            </a:extLst>
          </p:cNvPr>
          <p:cNvSpPr/>
          <p:nvPr/>
        </p:nvSpPr>
        <p:spPr>
          <a:xfrm>
            <a:off x="1854068" y="4748307"/>
            <a:ext cx="9320708" cy="440117"/>
          </a:xfrm>
          <a:prstGeom prst="rect">
            <a:avLst/>
          </a:prstGeom>
          <a:noFill/>
          <a:ln/>
        </p:spPr>
        <p:txBody>
          <a:bodyPr wrap="square" lIns="0" tIns="0" rIns="0" bIns="0" rtlCol="0" anchor="t"/>
          <a:lstStyle/>
          <a:p>
            <a:pPr lvl="0"/>
            <a:r>
              <a:rPr lang="en-US" sz="2200" i="1" dirty="0" err="1">
                <a:latin typeface="Montserrat" panose="00000500000000000000" pitchFamily="2" charset="0"/>
              </a:rPr>
              <a:t>Đồ</a:t>
            </a:r>
            <a:r>
              <a:rPr lang="en-US" sz="2200" i="1" dirty="0">
                <a:latin typeface="Montserrat" panose="00000500000000000000" pitchFamily="2" charset="0"/>
              </a:rPr>
              <a:t> </a:t>
            </a:r>
            <a:r>
              <a:rPr lang="en-US" sz="2200" i="1" dirty="0" err="1">
                <a:latin typeface="Montserrat" panose="00000500000000000000" pitchFamily="2" charset="0"/>
              </a:rPr>
              <a:t>họa</a:t>
            </a:r>
            <a:r>
              <a:rPr lang="en-US" sz="2200" i="1" dirty="0">
                <a:latin typeface="Montserrat" panose="00000500000000000000" pitchFamily="2" charset="0"/>
              </a:rPr>
              <a:t> </a:t>
            </a:r>
            <a:r>
              <a:rPr lang="en-US" sz="2200" i="1" dirty="0" err="1">
                <a:latin typeface="Montserrat" panose="00000500000000000000" pitchFamily="2" charset="0"/>
              </a:rPr>
              <a:t>luôn</a:t>
            </a:r>
            <a:r>
              <a:rPr lang="en-US" sz="2200" i="1" dirty="0">
                <a:latin typeface="Montserrat" panose="00000500000000000000" pitchFamily="2" charset="0"/>
              </a:rPr>
              <a:t> </a:t>
            </a:r>
            <a:r>
              <a:rPr lang="en-US" sz="2200" i="1" dirty="0" err="1">
                <a:latin typeface="Montserrat" panose="00000500000000000000" pitchFamily="2" charset="0"/>
              </a:rPr>
              <a:t>là</a:t>
            </a:r>
            <a:r>
              <a:rPr lang="en-US" sz="2200" i="1" dirty="0">
                <a:latin typeface="Montserrat" panose="00000500000000000000" pitchFamily="2" charset="0"/>
              </a:rPr>
              <a:t> </a:t>
            </a:r>
            <a:r>
              <a:rPr lang="en-US" sz="2200" i="1" dirty="0" err="1">
                <a:latin typeface="Montserrat" panose="00000500000000000000" pitchFamily="2" charset="0"/>
              </a:rPr>
              <a:t>sự</a:t>
            </a:r>
            <a:r>
              <a:rPr lang="en-US" sz="2200" i="1" dirty="0">
                <a:latin typeface="Montserrat" panose="00000500000000000000" pitchFamily="2" charset="0"/>
              </a:rPr>
              <a:t> </a:t>
            </a:r>
            <a:r>
              <a:rPr lang="en-US" sz="2200" i="1" dirty="0" err="1">
                <a:latin typeface="Montserrat" panose="00000500000000000000" pitchFamily="2" charset="0"/>
              </a:rPr>
              <a:t>đánh</a:t>
            </a:r>
            <a:r>
              <a:rPr lang="en-US" sz="2200" i="1" dirty="0">
                <a:latin typeface="Montserrat" panose="00000500000000000000" pitchFamily="2" charset="0"/>
              </a:rPr>
              <a:t> </a:t>
            </a:r>
            <a:r>
              <a:rPr lang="en-US" sz="2200" i="1" dirty="0" err="1">
                <a:latin typeface="Montserrat" panose="00000500000000000000" pitchFamily="2" charset="0"/>
              </a:rPr>
              <a:t>đổi</a:t>
            </a:r>
            <a:r>
              <a:rPr lang="en-US" sz="2200" i="1" dirty="0">
                <a:latin typeface="Montserrat" panose="00000500000000000000" pitchFamily="2" charset="0"/>
              </a:rPr>
              <a:t> </a:t>
            </a:r>
            <a:r>
              <a:rPr lang="en-US" sz="2200" i="1" dirty="0" err="1">
                <a:latin typeface="Montserrat" panose="00000500000000000000" pitchFamily="2" charset="0"/>
              </a:rPr>
              <a:t>giữa</a:t>
            </a:r>
            <a:r>
              <a:rPr lang="en-US" sz="2200" i="1" dirty="0">
                <a:latin typeface="Montserrat" panose="00000500000000000000" pitchFamily="2" charset="0"/>
              </a:rPr>
              <a:t> </a:t>
            </a:r>
            <a:r>
              <a:rPr lang="en-US" sz="2200" b="1" i="1" dirty="0" err="1">
                <a:latin typeface="Montserrat" panose="00000500000000000000" pitchFamily="2" charset="0"/>
              </a:rPr>
              <a:t>độ</a:t>
            </a:r>
            <a:r>
              <a:rPr lang="en-US" sz="2200" b="1" i="1" dirty="0">
                <a:latin typeface="Montserrat" panose="00000500000000000000" pitchFamily="2" charset="0"/>
              </a:rPr>
              <a:t> </a:t>
            </a:r>
            <a:r>
              <a:rPr lang="en-US" sz="2200" b="1" i="1" dirty="0" err="1">
                <a:latin typeface="Montserrat" panose="00000500000000000000" pitchFamily="2" charset="0"/>
              </a:rPr>
              <a:t>chính</a:t>
            </a:r>
            <a:r>
              <a:rPr lang="en-US" sz="2200" b="1" i="1" dirty="0">
                <a:latin typeface="Montserrat" panose="00000500000000000000" pitchFamily="2" charset="0"/>
              </a:rPr>
              <a:t> </a:t>
            </a:r>
            <a:r>
              <a:rPr lang="en-US" sz="2200" b="1" i="1" dirty="0" err="1">
                <a:latin typeface="Montserrat" panose="00000500000000000000" pitchFamily="2" charset="0"/>
              </a:rPr>
              <a:t>xác</a:t>
            </a:r>
            <a:r>
              <a:rPr lang="en-US" sz="2200" i="1" dirty="0">
                <a:latin typeface="Montserrat" panose="00000500000000000000" pitchFamily="2" charset="0"/>
              </a:rPr>
              <a:t> </a:t>
            </a:r>
            <a:r>
              <a:rPr lang="en-US" sz="2200" i="1" dirty="0" err="1">
                <a:latin typeface="Montserrat" panose="00000500000000000000" pitchFamily="2" charset="0"/>
              </a:rPr>
              <a:t>và</a:t>
            </a:r>
            <a:r>
              <a:rPr lang="en-US" sz="2200" i="1" dirty="0">
                <a:latin typeface="Montserrat" panose="00000500000000000000" pitchFamily="2" charset="0"/>
              </a:rPr>
              <a:t> </a:t>
            </a:r>
            <a:r>
              <a:rPr lang="en-US" sz="2200" b="1" i="1" dirty="0" err="1">
                <a:latin typeface="Montserrat" panose="00000500000000000000" pitchFamily="2" charset="0"/>
              </a:rPr>
              <a:t>hiệu</a:t>
            </a:r>
            <a:r>
              <a:rPr lang="en-US" sz="2200" b="1" i="1" dirty="0">
                <a:latin typeface="Montserrat" panose="00000500000000000000" pitchFamily="2" charset="0"/>
              </a:rPr>
              <a:t> </a:t>
            </a:r>
            <a:r>
              <a:rPr lang="en-US" sz="2200" b="1" i="1" dirty="0" err="1">
                <a:latin typeface="Montserrat" panose="00000500000000000000" pitchFamily="2" charset="0"/>
              </a:rPr>
              <a:t>năng</a:t>
            </a:r>
            <a:endParaRPr lang="en-US" sz="2200" i="1" dirty="0">
              <a:latin typeface="Montserrat" panose="00000500000000000000" pitchFamily="2" charset="0"/>
            </a:endParaRPr>
          </a:p>
        </p:txBody>
      </p:sp>
      <p:sp>
        <p:nvSpPr>
          <p:cNvPr id="3" name="Arrow: Right 2">
            <a:extLst>
              <a:ext uri="{FF2B5EF4-FFF2-40B4-BE49-F238E27FC236}">
                <a16:creationId xmlns:a16="http://schemas.microsoft.com/office/drawing/2014/main" id="{7A1187CB-191F-C4B8-294E-536042D726D0}"/>
              </a:ext>
            </a:extLst>
          </p:cNvPr>
          <p:cNvSpPr/>
          <p:nvPr/>
        </p:nvSpPr>
        <p:spPr>
          <a:xfrm>
            <a:off x="5187008" y="2731546"/>
            <a:ext cx="685800" cy="41876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ontserrat" panose="00000500000000000000" pitchFamily="2" charset="0"/>
            </a:endParaRPr>
          </a:p>
        </p:txBody>
      </p:sp>
      <p:sp>
        <p:nvSpPr>
          <p:cNvPr id="5" name="Shape 6">
            <a:extLst>
              <a:ext uri="{FF2B5EF4-FFF2-40B4-BE49-F238E27FC236}">
                <a16:creationId xmlns:a16="http://schemas.microsoft.com/office/drawing/2014/main" id="{86ACD02F-FDF2-F038-BA33-6FC7D982E350}"/>
              </a:ext>
            </a:extLst>
          </p:cNvPr>
          <p:cNvSpPr/>
          <p:nvPr/>
        </p:nvSpPr>
        <p:spPr>
          <a:xfrm>
            <a:off x="742274" y="2076509"/>
            <a:ext cx="62462" cy="1924504"/>
          </a:xfrm>
          <a:prstGeom prst="roundRect">
            <a:avLst>
              <a:gd name="adj" fmla="val 88558"/>
            </a:avLst>
          </a:prstGeom>
          <a:solidFill>
            <a:srgbClr val="9B0D0D"/>
          </a:solidFill>
          <a:ln/>
        </p:spPr>
      </p:sp>
    </p:spTree>
    <p:extLst>
      <p:ext uri="{BB962C8B-B14F-4D97-AF65-F5344CB8AC3E}">
        <p14:creationId xmlns:p14="http://schemas.microsoft.com/office/powerpoint/2010/main" val="3280512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D846C-02FD-72A8-A02A-017E7D8D8BE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5BA5CB1-065E-55EA-D8C8-31CEB49DED34}"/>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err="1">
                <a:solidFill>
                  <a:srgbClr val="1F497D"/>
                </a:solidFill>
                <a:latin typeface="Montserrat Black" pitchFamily="34" charset="0"/>
                <a:ea typeface="Montserrat Black" pitchFamily="34" charset="-122"/>
                <a:cs typeface="Montserrat Black" pitchFamily="34" charset="-120"/>
              </a:rPr>
              <a:t>Hình</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học</a:t>
            </a:r>
            <a:r>
              <a:rPr lang="en-US" sz="2167" b="1" dirty="0">
                <a:solidFill>
                  <a:srgbClr val="1F497D"/>
                </a:solidFill>
                <a:latin typeface="Montserrat Black" pitchFamily="34" charset="0"/>
                <a:ea typeface="Montserrat Black" pitchFamily="34" charset="-122"/>
                <a:cs typeface="Montserrat Black" pitchFamily="34" charset="-120"/>
              </a:rPr>
              <a:t> (Geometry) </a:t>
            </a:r>
            <a:r>
              <a:rPr lang="en-US" sz="2167" b="1" dirty="0" err="1">
                <a:solidFill>
                  <a:srgbClr val="1F497D"/>
                </a:solidFill>
                <a:latin typeface="Montserrat Black" pitchFamily="34" charset="0"/>
                <a:ea typeface="Montserrat Black" pitchFamily="34" charset="-122"/>
                <a:cs typeface="Montserrat Black" pitchFamily="34" charset="-120"/>
              </a:rPr>
              <a:t>trong</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đồ</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họa</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máy</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tính</a:t>
            </a: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CAC28EF8-3F3E-309C-A468-A78FCDE68128}"/>
              </a:ext>
            </a:extLst>
          </p:cNvPr>
          <p:cNvSpPr/>
          <p:nvPr/>
        </p:nvSpPr>
        <p:spPr>
          <a:xfrm>
            <a:off x="583704" y="1752600"/>
            <a:ext cx="10999193" cy="442913"/>
          </a:xfrm>
          <a:prstGeom prst="rect">
            <a:avLst/>
          </a:prstGeom>
          <a:noFill/>
          <a:ln/>
        </p:spPr>
        <p:txBody>
          <a:bodyPr wrap="square" lIns="0" tIns="0" rIns="0" bIns="0" rtlCol="0" anchor="t"/>
          <a:lstStyle/>
          <a:p>
            <a:pPr marL="285750" indent="-285750" algn="just" defTabSz="761970">
              <a:lnSpc>
                <a:spcPts val="1708"/>
              </a:lnSpc>
              <a:buFont typeface="Arial" panose="020B0604020202020204" pitchFamily="34" charset="0"/>
              <a:buChar char="•"/>
            </a:pPr>
            <a:r>
              <a:rPr lang="vi-VN" sz="2200" dirty="0">
                <a:latin typeface="Roboto Medium" panose="02000000000000000000" pitchFamily="2" charset="0"/>
                <a:ea typeface="Roboto Medium" panose="02000000000000000000" pitchFamily="2" charset="0"/>
                <a:cs typeface="Roboto Medium" panose="02000000000000000000" pitchFamily="2" charset="0"/>
              </a:rPr>
              <a:t>Trong đồ họa máy tính, </a:t>
            </a:r>
            <a:r>
              <a:rPr lang="en-US" sz="2200" dirty="0" err="1">
                <a:latin typeface="Roboto Medium" panose="02000000000000000000" pitchFamily="2" charset="0"/>
                <a:ea typeface="Roboto Medium" panose="02000000000000000000" pitchFamily="2" charset="0"/>
                <a:cs typeface="Roboto Medium" panose="02000000000000000000" pitchFamily="2" charset="0"/>
              </a:rPr>
              <a:t>hình</a:t>
            </a:r>
            <a:r>
              <a:rPr lang="en-US" sz="2200" dirty="0">
                <a:latin typeface="Roboto Medium" panose="02000000000000000000" pitchFamily="2" charset="0"/>
                <a:ea typeface="Roboto Medium" panose="02000000000000000000" pitchFamily="2" charset="0"/>
                <a:cs typeface="Roboto Medium" panose="02000000000000000000" pitchFamily="2" charset="0"/>
              </a:rPr>
              <a:t> </a:t>
            </a:r>
            <a:r>
              <a:rPr lang="en-US" sz="2200" dirty="0" err="1">
                <a:latin typeface="Roboto Medium" panose="02000000000000000000" pitchFamily="2" charset="0"/>
                <a:ea typeface="Roboto Medium" panose="02000000000000000000" pitchFamily="2" charset="0"/>
                <a:cs typeface="Roboto Medium" panose="02000000000000000000" pitchFamily="2" charset="0"/>
              </a:rPr>
              <a:t>học</a:t>
            </a:r>
            <a:r>
              <a:rPr lang="vi-VN" sz="2200" dirty="0">
                <a:latin typeface="Roboto Medium" panose="02000000000000000000" pitchFamily="2" charset="0"/>
                <a:ea typeface="Roboto Medium" panose="02000000000000000000" pitchFamily="2" charset="0"/>
                <a:cs typeface="Roboto Medium" panose="02000000000000000000" pitchFamily="2" charset="0"/>
              </a:rPr>
              <a:t> dùng để mô tả </a:t>
            </a:r>
            <a:r>
              <a:rPr lang="vi-VN" sz="2200" b="1" dirty="0">
                <a:latin typeface="Roboto Medium" panose="02000000000000000000" pitchFamily="2" charset="0"/>
                <a:ea typeface="Roboto Medium" panose="02000000000000000000" pitchFamily="2" charset="0"/>
                <a:cs typeface="Roboto Medium" panose="02000000000000000000" pitchFamily="2" charset="0"/>
              </a:rPr>
              <a:t>hình dạng và cấu trúc không gian</a:t>
            </a:r>
            <a:r>
              <a:rPr lang="vi-VN" sz="2200" dirty="0">
                <a:latin typeface="Roboto Medium" panose="02000000000000000000" pitchFamily="2" charset="0"/>
                <a:ea typeface="Roboto Medium" panose="02000000000000000000" pitchFamily="2" charset="0"/>
                <a:cs typeface="Roboto Medium" panose="02000000000000000000" pitchFamily="2" charset="0"/>
              </a:rPr>
              <a:t> của đối tượng</a:t>
            </a:r>
            <a:endParaRPr lang="en-US" sz="2200" dirty="0">
              <a:latin typeface="Roboto Medium" panose="02000000000000000000" pitchFamily="2" charset="0"/>
              <a:ea typeface="Roboto Medium" panose="02000000000000000000" pitchFamily="2" charset="0"/>
              <a:cs typeface="Roboto Medium" panose="02000000000000000000" pitchFamily="2" charset="0"/>
            </a:endParaRPr>
          </a:p>
          <a:p>
            <a:pPr marL="285750" indent="-285750">
              <a:buFont typeface="Arial" panose="020B0604020202020204" pitchFamily="34" charset="0"/>
              <a:buChar char="•"/>
            </a:pPr>
            <a:r>
              <a:rPr lang="en-US" sz="2200" dirty="0" err="1">
                <a:latin typeface="Roboto Medium" panose="02000000000000000000" pitchFamily="2" charset="0"/>
                <a:ea typeface="Roboto Medium" panose="02000000000000000000" pitchFamily="2" charset="0"/>
                <a:cs typeface="Roboto Medium" panose="02000000000000000000" pitchFamily="2" charset="0"/>
              </a:rPr>
              <a:t>Hình</a:t>
            </a:r>
            <a:r>
              <a:rPr lang="en-US" sz="2200" dirty="0">
                <a:latin typeface="Roboto Medium" panose="02000000000000000000" pitchFamily="2" charset="0"/>
                <a:ea typeface="Roboto Medium" panose="02000000000000000000" pitchFamily="2" charset="0"/>
                <a:cs typeface="Roboto Medium" panose="02000000000000000000" pitchFamily="2" charset="0"/>
              </a:rPr>
              <a:t> </a:t>
            </a:r>
            <a:r>
              <a:rPr lang="en-US" sz="2200" dirty="0" err="1">
                <a:latin typeface="Roboto Medium" panose="02000000000000000000" pitchFamily="2" charset="0"/>
                <a:ea typeface="Roboto Medium" panose="02000000000000000000" pitchFamily="2" charset="0"/>
                <a:cs typeface="Roboto Medium" panose="02000000000000000000" pitchFamily="2" charset="0"/>
              </a:rPr>
              <a:t>học</a:t>
            </a:r>
            <a:r>
              <a:rPr lang="vi-VN" sz="2200" dirty="0">
                <a:latin typeface="Roboto Medium" panose="02000000000000000000" pitchFamily="2" charset="0"/>
                <a:ea typeface="Roboto Medium" panose="02000000000000000000" pitchFamily="2" charset="0"/>
                <a:cs typeface="Roboto Medium" panose="02000000000000000000" pitchFamily="2" charset="0"/>
              </a:rPr>
              <a:t> không mô tả màu sắc hay ánh sáng, mà chỉ tập trung vào:</a:t>
            </a:r>
          </a:p>
          <a:p>
            <a:pPr marL="742950" lvl="1" indent="-285750">
              <a:buFont typeface="Courier New" panose="02070309020205020404" pitchFamily="49" charset="0"/>
              <a:buChar char="o"/>
            </a:pPr>
            <a:r>
              <a:rPr lang="vi-VN" sz="2200" dirty="0">
                <a:latin typeface="Roboto Medium" panose="02000000000000000000" pitchFamily="2" charset="0"/>
                <a:ea typeface="Roboto Medium" panose="02000000000000000000" pitchFamily="2" charset="0"/>
                <a:cs typeface="Roboto Medium" panose="02000000000000000000" pitchFamily="2" charset="0"/>
              </a:rPr>
              <a:t>Vị trí</a:t>
            </a:r>
            <a:endParaRPr lang="en-US" sz="2200" dirty="0">
              <a:latin typeface="Roboto Medium" panose="02000000000000000000" pitchFamily="2" charset="0"/>
              <a:ea typeface="Roboto Medium" panose="02000000000000000000" pitchFamily="2" charset="0"/>
              <a:cs typeface="Roboto Medium" panose="02000000000000000000" pitchFamily="2" charset="0"/>
            </a:endParaRPr>
          </a:p>
          <a:p>
            <a:pPr marL="742950" lvl="1" indent="-285750">
              <a:buFont typeface="Courier New" panose="02070309020205020404" pitchFamily="49" charset="0"/>
              <a:buChar char="o"/>
            </a:pPr>
            <a:r>
              <a:rPr lang="vi-VN" sz="2200" dirty="0">
                <a:latin typeface="Roboto Medium" panose="02000000000000000000" pitchFamily="2" charset="0"/>
                <a:ea typeface="Roboto Medium" panose="02000000000000000000" pitchFamily="2" charset="0"/>
                <a:cs typeface="Roboto Medium" panose="02000000000000000000" pitchFamily="2" charset="0"/>
              </a:rPr>
              <a:t>Hình dạng</a:t>
            </a:r>
            <a:endParaRPr lang="en-US" sz="2200" dirty="0">
              <a:latin typeface="Roboto Medium" panose="02000000000000000000" pitchFamily="2" charset="0"/>
              <a:ea typeface="Roboto Medium" panose="02000000000000000000" pitchFamily="2" charset="0"/>
              <a:cs typeface="Roboto Medium" panose="02000000000000000000" pitchFamily="2" charset="0"/>
            </a:endParaRPr>
          </a:p>
          <a:p>
            <a:pPr marL="742950" lvl="1" indent="-285750">
              <a:buFont typeface="Courier New" panose="02070309020205020404" pitchFamily="49" charset="0"/>
              <a:buChar char="o"/>
            </a:pPr>
            <a:r>
              <a:rPr lang="vi-VN" sz="2200" dirty="0">
                <a:latin typeface="Roboto Medium" panose="02000000000000000000" pitchFamily="2" charset="0"/>
                <a:ea typeface="Roboto Medium" panose="02000000000000000000" pitchFamily="2" charset="0"/>
                <a:cs typeface="Roboto Medium" panose="02000000000000000000" pitchFamily="2" charset="0"/>
              </a:rPr>
              <a:t>Kích thước</a:t>
            </a:r>
            <a:endParaRPr lang="en-US" sz="2200" dirty="0">
              <a:latin typeface="Roboto Medium" panose="02000000000000000000" pitchFamily="2" charset="0"/>
              <a:ea typeface="Roboto Medium" panose="02000000000000000000" pitchFamily="2" charset="0"/>
              <a:cs typeface="Roboto Medium" panose="02000000000000000000" pitchFamily="2" charset="0"/>
            </a:endParaRPr>
          </a:p>
          <a:p>
            <a:pPr marL="742950" lvl="1" indent="-285750">
              <a:buFont typeface="Courier New" panose="02070309020205020404" pitchFamily="49" charset="0"/>
              <a:buChar char="o"/>
            </a:pPr>
            <a:r>
              <a:rPr lang="vi-VN" sz="2200" dirty="0">
                <a:latin typeface="Roboto Medium" panose="02000000000000000000" pitchFamily="2" charset="0"/>
                <a:ea typeface="Roboto Medium" panose="02000000000000000000" pitchFamily="2" charset="0"/>
                <a:cs typeface="Roboto Medium" panose="02000000000000000000" pitchFamily="2" charset="0"/>
              </a:rPr>
              <a:t>Quan hệ không gian giữa các phần </a:t>
            </a:r>
            <a:r>
              <a:rPr lang="en-US" sz="2200" dirty="0" err="1">
                <a:latin typeface="Roboto Medium" panose="02000000000000000000" pitchFamily="2" charset="0"/>
                <a:ea typeface="Roboto Medium" panose="02000000000000000000" pitchFamily="2" charset="0"/>
                <a:cs typeface="Roboto Medium" panose="02000000000000000000" pitchFamily="2" charset="0"/>
              </a:rPr>
              <a:t>tử</a:t>
            </a:r>
            <a:endParaRPr lang="vi-VN" sz="2200" dirty="0">
              <a:latin typeface="Roboto Medium" panose="02000000000000000000" pitchFamily="2" charset="0"/>
              <a:ea typeface="Roboto Medium" panose="02000000000000000000" pitchFamily="2" charset="0"/>
              <a:cs typeface="Roboto Medium" panose="02000000000000000000" pitchFamily="2" charset="0"/>
            </a:endParaRPr>
          </a:p>
          <a:p>
            <a:pPr algn="just" defTabSz="761970">
              <a:lnSpc>
                <a:spcPts val="1708"/>
              </a:lnSpc>
            </a:pPr>
            <a:endParaRPr lang="en-US" sz="2200" dirty="0">
              <a:latin typeface="Roboto Medium" panose="02000000000000000000" pitchFamily="2" charset="0"/>
              <a:ea typeface="Roboto Medium" panose="02000000000000000000" pitchFamily="2" charset="0"/>
              <a:cs typeface="Roboto Medium" panose="02000000000000000000" pitchFamily="2" charset="0"/>
            </a:endParaRPr>
          </a:p>
          <a:p>
            <a:pPr marL="285750" indent="-285750" algn="just" defTabSz="761970">
              <a:lnSpc>
                <a:spcPts val="1708"/>
              </a:lnSpc>
              <a:buFont typeface="Arial" panose="020B0604020202020204" pitchFamily="34" charset="0"/>
              <a:buChar char="•"/>
            </a:pPr>
            <a:endParaRPr lang="en-US" sz="22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21508" name="Picture 4" descr="Mathematics: GEOMETRY. 1. Basics of Geometry | by Savidya Somaratne | Medium">
            <a:extLst>
              <a:ext uri="{FF2B5EF4-FFF2-40B4-BE49-F238E27FC236}">
                <a16:creationId xmlns:a16="http://schemas.microsoft.com/office/drawing/2014/main" id="{E794C5BD-2285-E940-8DBD-BA8D3DCCE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200400"/>
            <a:ext cx="4724400" cy="294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84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0ACB-89DA-7DC7-00CC-601752986BA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DD6A040-1BEA-BF94-C189-6072FB3A4294}"/>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a:solidFill>
                  <a:srgbClr val="1F497D"/>
                </a:solidFill>
                <a:latin typeface="Montserrat Black" pitchFamily="34" charset="0"/>
                <a:ea typeface="Montserrat Black" pitchFamily="34" charset="-122"/>
                <a:cs typeface="Montserrat Black" pitchFamily="34" charset="-120"/>
              </a:rPr>
              <a:t>Các </a:t>
            </a:r>
            <a:r>
              <a:rPr lang="en-US" sz="2167" b="1" dirty="0" err="1">
                <a:solidFill>
                  <a:srgbClr val="1F497D"/>
                </a:solidFill>
                <a:latin typeface="Montserrat Black" pitchFamily="34" charset="0"/>
                <a:ea typeface="Montserrat Black" pitchFamily="34" charset="-122"/>
                <a:cs typeface="Montserrat Black" pitchFamily="34" charset="-120"/>
              </a:rPr>
              <a:t>hình</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khối</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cơ</a:t>
            </a:r>
            <a:r>
              <a:rPr lang="en-US" sz="2167" b="1" dirty="0">
                <a:solidFill>
                  <a:srgbClr val="1F497D"/>
                </a:solidFill>
                <a:latin typeface="Montserrat Black" pitchFamily="34" charset="0"/>
                <a:ea typeface="Montserrat Black" pitchFamily="34" charset="-122"/>
                <a:cs typeface="Montserrat Black" pitchFamily="34" charset="-120"/>
              </a:rPr>
              <a:t> </a:t>
            </a:r>
            <a:r>
              <a:rPr lang="en-US" sz="2167" b="1" dirty="0" err="1">
                <a:solidFill>
                  <a:srgbClr val="1F497D"/>
                </a:solidFill>
                <a:latin typeface="Montserrat Black" pitchFamily="34" charset="0"/>
                <a:ea typeface="Montserrat Black" pitchFamily="34" charset="-122"/>
                <a:cs typeface="Montserrat Black" pitchFamily="34" charset="-120"/>
              </a:rPr>
              <a:t>bản</a:t>
            </a:r>
            <a:r>
              <a:rPr lang="en-US" sz="2167" b="1" dirty="0">
                <a:solidFill>
                  <a:srgbClr val="1F497D"/>
                </a:solidFill>
                <a:latin typeface="Montserrat Black" pitchFamily="34" charset="0"/>
                <a:ea typeface="Montserrat Black" pitchFamily="34" charset="-122"/>
                <a:cs typeface="Montserrat Black" pitchFamily="34" charset="-120"/>
              </a:rPr>
              <a:t> Primitives</a:t>
            </a: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D2CD957F-8308-4331-DA40-479239A7F077}"/>
              </a:ext>
            </a:extLst>
          </p:cNvPr>
          <p:cNvSpPr/>
          <p:nvPr/>
        </p:nvSpPr>
        <p:spPr>
          <a:xfrm>
            <a:off x="583704" y="1752600"/>
            <a:ext cx="10999193" cy="442913"/>
          </a:xfrm>
          <a:prstGeom prst="rect">
            <a:avLst/>
          </a:prstGeom>
          <a:noFill/>
          <a:ln/>
        </p:spPr>
        <p:txBody>
          <a:bodyPr wrap="square" lIns="0" tIns="0" rIns="0" bIns="0" rtlCol="0" anchor="t"/>
          <a:lstStyle/>
          <a:p>
            <a:pPr marL="342900" indent="-342900">
              <a:buFont typeface="Arial" panose="020B0604020202020204" pitchFamily="34" charset="0"/>
              <a:buChar char="•"/>
            </a:pPr>
            <a:r>
              <a:rPr lang="vi-VN" sz="2400" b="1" dirty="0"/>
              <a:t>Primitive</a:t>
            </a:r>
            <a:r>
              <a:rPr lang="vi-VN" sz="2400" dirty="0"/>
              <a:t> là </a:t>
            </a:r>
            <a:r>
              <a:rPr lang="vi-VN" sz="2400" b="1" dirty="0"/>
              <a:t>đơn vị hình học cơ bản nhất</a:t>
            </a:r>
            <a:r>
              <a:rPr lang="vi-VN" sz="2400" dirty="0"/>
              <a:t> mà hệ thống đồ họa có thể xử lý trực tiếp.</a:t>
            </a:r>
            <a:endParaRPr lang="en-US" sz="2400" dirty="0"/>
          </a:p>
          <a:p>
            <a:pPr marL="342900" indent="-342900">
              <a:buFont typeface="Arial" panose="020B0604020202020204" pitchFamily="34" charset="0"/>
              <a:buChar char="•"/>
            </a:pPr>
            <a:r>
              <a:rPr lang="vi-VN" sz="2400" dirty="0"/>
              <a:t>Mọi đối tượng phức tạp đều được xây dựng từ tập hợp các primitive.</a:t>
            </a:r>
            <a:endParaRPr lang="en-US" sz="2400" dirty="0"/>
          </a:p>
          <a:p>
            <a:pPr marL="342900" indent="-342900">
              <a:buFont typeface="Arial" panose="020B0604020202020204" pitchFamily="34" charset="0"/>
              <a:buChar char="•"/>
            </a:pPr>
            <a:r>
              <a:rPr lang="vi-VN" sz="2400" dirty="0"/>
              <a:t>Trong hệ thống đồ họa, GPU:</a:t>
            </a:r>
            <a:endParaRPr lang="en-US" sz="2400" dirty="0"/>
          </a:p>
          <a:p>
            <a:pPr marL="800100" lvl="1" indent="-342900">
              <a:buFont typeface="Courier New" panose="02070309020205020404" pitchFamily="49" charset="0"/>
              <a:buChar char="o"/>
            </a:pPr>
            <a:r>
              <a:rPr lang="vi-VN" sz="2400" dirty="0"/>
              <a:t>Không hiểu “đối tượng”</a:t>
            </a:r>
            <a:endParaRPr lang="en-US" sz="2400" dirty="0"/>
          </a:p>
          <a:p>
            <a:pPr marL="800100" lvl="1" indent="-342900">
              <a:buFont typeface="Courier New" panose="02070309020205020404" pitchFamily="49" charset="0"/>
              <a:buChar char="o"/>
            </a:pPr>
            <a:r>
              <a:rPr lang="vi-VN" sz="2400" dirty="0"/>
              <a:t>Không hiểu “mô hình”</a:t>
            </a:r>
            <a:endParaRPr lang="en-US" sz="2400" dirty="0"/>
          </a:p>
          <a:p>
            <a:pPr marL="800100" lvl="1" indent="-342900">
              <a:buFont typeface="Courier New" panose="02070309020205020404" pitchFamily="49" charset="0"/>
              <a:buChar char="o"/>
            </a:pPr>
            <a:r>
              <a:rPr lang="vi-VN" sz="2400" dirty="0"/>
              <a:t>Chỉ xử lý </a:t>
            </a:r>
            <a:r>
              <a:rPr lang="vi-VN" sz="2400" b="1" dirty="0"/>
              <a:t>primitive</a:t>
            </a:r>
            <a:endParaRPr lang="vi-VN" sz="2400" dirty="0"/>
          </a:p>
          <a:p>
            <a:pPr algn="just" defTabSz="761970">
              <a:lnSpc>
                <a:spcPts val="1708"/>
              </a:lnSpc>
            </a:pPr>
            <a:endParaRPr lang="en-US" sz="2200" dirty="0">
              <a:latin typeface="Roboto Medium" panose="02000000000000000000" pitchFamily="2" charset="0"/>
              <a:ea typeface="Roboto Medium" panose="02000000000000000000" pitchFamily="2" charset="0"/>
              <a:cs typeface="Roboto Medium" panose="02000000000000000000" pitchFamily="2" charset="0"/>
            </a:endParaRPr>
          </a:p>
          <a:p>
            <a:pPr marL="285750" indent="-285750" algn="just" defTabSz="761970">
              <a:lnSpc>
                <a:spcPts val="1708"/>
              </a:lnSpc>
              <a:buFont typeface="Arial" panose="020B0604020202020204" pitchFamily="34" charset="0"/>
              <a:buChar char="•"/>
            </a:pPr>
            <a:endParaRPr lang="en-US" sz="22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592072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C9014-2090-567A-EB8F-0DDF25C50DE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48098BE-2C0C-6566-D3D6-9B5168179AC8}"/>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err="1">
                <a:solidFill>
                  <a:srgbClr val="1F497D"/>
                </a:solidFill>
                <a:latin typeface="Montserrat Black" pitchFamily="34" charset="0"/>
              </a:rPr>
              <a:t>Điểm</a:t>
            </a:r>
            <a:r>
              <a:rPr lang="en-US" sz="2167" b="1" dirty="0">
                <a:solidFill>
                  <a:srgbClr val="1F497D"/>
                </a:solidFill>
                <a:latin typeface="Montserrat Black" pitchFamily="34" charset="0"/>
              </a:rPr>
              <a:t> (Point)</a:t>
            </a: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C95F6014-F053-3500-4770-0707F87229C2}"/>
              </a:ext>
            </a:extLst>
          </p:cNvPr>
          <p:cNvSpPr/>
          <p:nvPr/>
        </p:nvSpPr>
        <p:spPr>
          <a:xfrm>
            <a:off x="583704" y="1752600"/>
            <a:ext cx="10999193" cy="442913"/>
          </a:xfrm>
          <a:prstGeom prst="rect">
            <a:avLst/>
          </a:prstGeom>
          <a:noFill/>
          <a:ln/>
        </p:spPr>
        <p:txBody>
          <a:bodyPr wrap="square" lIns="0" tIns="0" rIns="0" bIns="0" rtlCol="0" anchor="t"/>
          <a:lstStyle/>
          <a:p>
            <a:pPr marL="342900" indent="-342900">
              <a:buFont typeface="Arial" panose="020B0604020202020204" pitchFamily="34" charset="0"/>
              <a:buChar char="•"/>
            </a:pPr>
            <a:r>
              <a:rPr lang="vi-VN" sz="2400" dirty="0"/>
              <a:t>Point biểu diễn </a:t>
            </a:r>
            <a:r>
              <a:rPr lang="vi-VN" sz="2400" b="1" dirty="0"/>
              <a:t>một vị trí trong không gian</a:t>
            </a:r>
            <a:endParaRPr lang="en-US" sz="2400" b="1" dirty="0"/>
          </a:p>
          <a:p>
            <a:pPr marL="342900" indent="-342900">
              <a:buFont typeface="Arial" panose="020B0604020202020204" pitchFamily="34" charset="0"/>
              <a:buChar char="•"/>
            </a:pPr>
            <a:r>
              <a:rPr lang="vi-VN" sz="2400" dirty="0"/>
              <a:t>Không có kích thước</a:t>
            </a:r>
            <a:endParaRPr lang="en-US" sz="2400" dirty="0"/>
          </a:p>
          <a:p>
            <a:pPr marL="342900" indent="-342900">
              <a:buFont typeface="Arial" panose="020B0604020202020204" pitchFamily="34" charset="0"/>
              <a:buChar char="•"/>
            </a:pPr>
            <a:r>
              <a:rPr lang="vi-VN" sz="2400" dirty="0"/>
              <a:t>Không có diện tích</a:t>
            </a:r>
          </a:p>
          <a:p>
            <a:r>
              <a:rPr lang="en-US" sz="2400" dirty="0"/>
              <a:t>-  </a:t>
            </a:r>
            <a:r>
              <a:rPr lang="vi-VN" sz="2400" dirty="0"/>
              <a:t>Trong thực tế hiển thị:</a:t>
            </a:r>
          </a:p>
          <a:p>
            <a:r>
              <a:rPr lang="en-US" sz="2400" dirty="0"/>
              <a:t>	</a:t>
            </a:r>
            <a:r>
              <a:rPr lang="vi-VN" sz="2400" dirty="0"/>
              <a:t>Một point thường được vẽ thành </a:t>
            </a:r>
            <a:r>
              <a:rPr lang="vi-VN" sz="2400" b="1" dirty="0"/>
              <a:t>một pixel</a:t>
            </a:r>
            <a:endParaRPr lang="vi-VN" sz="2400" dirty="0"/>
          </a:p>
          <a:p>
            <a:r>
              <a:rPr lang="en-US" sz="2400" dirty="0"/>
              <a:t>- </a:t>
            </a:r>
            <a:r>
              <a:rPr lang="vi-VN" sz="2400" dirty="0"/>
              <a:t>Point là:</a:t>
            </a:r>
          </a:p>
          <a:p>
            <a:r>
              <a:rPr lang="en-US" sz="2400" dirty="0"/>
              <a:t>	</a:t>
            </a:r>
            <a:r>
              <a:rPr lang="vi-VN" sz="2400" dirty="0"/>
              <a:t>Thành phần cơ bản nhất</a:t>
            </a:r>
          </a:p>
          <a:p>
            <a:r>
              <a:rPr lang="en-US" sz="2400" dirty="0"/>
              <a:t>	</a:t>
            </a:r>
            <a:r>
              <a:rPr lang="vi-VN" sz="2400" dirty="0"/>
              <a:t>Cơ sở để xây dựng line và polygon</a:t>
            </a:r>
          </a:p>
          <a:p>
            <a:pPr marL="285750" indent="-285750" algn="just" defTabSz="761970">
              <a:lnSpc>
                <a:spcPts val="1708"/>
              </a:lnSpc>
              <a:buFont typeface="Arial" panose="020B0604020202020204" pitchFamily="34" charset="0"/>
              <a:buChar char="•"/>
            </a:pPr>
            <a:endParaRPr lang="en-US" sz="22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5" name="Picture 4">
            <a:extLst>
              <a:ext uri="{FF2B5EF4-FFF2-40B4-BE49-F238E27FC236}">
                <a16:creationId xmlns:a16="http://schemas.microsoft.com/office/drawing/2014/main" id="{E1012154-8771-7A6E-C7E0-12A5626C4762}"/>
              </a:ext>
            </a:extLst>
          </p:cNvPr>
          <p:cNvPicPr>
            <a:picLocks noChangeAspect="1"/>
          </p:cNvPicPr>
          <p:nvPr/>
        </p:nvPicPr>
        <p:blipFill>
          <a:blip r:embed="rId3"/>
          <a:stretch>
            <a:fillRect/>
          </a:stretch>
        </p:blipFill>
        <p:spPr>
          <a:xfrm>
            <a:off x="7772400" y="2221953"/>
            <a:ext cx="2895600" cy="2853936"/>
          </a:xfrm>
          <a:prstGeom prst="rect">
            <a:avLst/>
          </a:prstGeom>
        </p:spPr>
      </p:pic>
    </p:spTree>
    <p:extLst>
      <p:ext uri="{BB962C8B-B14F-4D97-AF65-F5344CB8AC3E}">
        <p14:creationId xmlns:p14="http://schemas.microsoft.com/office/powerpoint/2010/main" val="1860699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B3C99-9EA3-D70A-6F80-644E58AE8A8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31E61D9-7973-5B82-5559-9E0DAF110045}"/>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err="1">
                <a:solidFill>
                  <a:srgbClr val="1F497D"/>
                </a:solidFill>
                <a:latin typeface="Montserrat Black" pitchFamily="34" charset="0"/>
              </a:rPr>
              <a:t>Đoạn</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thẳng</a:t>
            </a:r>
            <a:r>
              <a:rPr lang="en-US" sz="2167" b="1" dirty="0">
                <a:solidFill>
                  <a:srgbClr val="1F497D"/>
                </a:solidFill>
                <a:latin typeface="Montserrat Black" pitchFamily="34" charset="0"/>
              </a:rPr>
              <a:t> (Line)</a:t>
            </a: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4E2223F0-DF26-FE30-7ADD-3EADCE17B469}"/>
              </a:ext>
            </a:extLst>
          </p:cNvPr>
          <p:cNvSpPr/>
          <p:nvPr/>
        </p:nvSpPr>
        <p:spPr>
          <a:xfrm>
            <a:off x="583704" y="1752600"/>
            <a:ext cx="10999193" cy="442913"/>
          </a:xfrm>
          <a:prstGeom prst="rect">
            <a:avLst/>
          </a:prstGeom>
          <a:noFill/>
          <a:ln/>
        </p:spPr>
        <p:txBody>
          <a:bodyPr wrap="square" lIns="0" tIns="0" rIns="0" bIns="0" rtlCol="0" anchor="t"/>
          <a:lstStyle/>
          <a:p>
            <a:pPr marL="285750" indent="-285750">
              <a:buFont typeface="Arial" panose="020B0604020202020204" pitchFamily="34" charset="0"/>
              <a:buChar char="•"/>
            </a:pPr>
            <a:r>
              <a:rPr lang="vi-VN" dirty="0"/>
              <a:t>Line được xác định bởi </a:t>
            </a:r>
            <a:r>
              <a:rPr lang="vi-VN" b="1" dirty="0"/>
              <a:t>hai point</a:t>
            </a:r>
            <a:endParaRPr lang="vi-VN" dirty="0"/>
          </a:p>
          <a:p>
            <a:pPr marL="285750" indent="-285750">
              <a:buFont typeface="Arial" panose="020B0604020202020204" pitchFamily="34" charset="0"/>
              <a:buChar char="•"/>
            </a:pPr>
            <a:r>
              <a:rPr lang="vi-VN" dirty="0"/>
              <a:t>Biểu diễn một đoạn thẳng trong không gian</a:t>
            </a:r>
          </a:p>
          <a:p>
            <a:r>
              <a:rPr lang="en-US" dirty="0"/>
              <a:t>- </a:t>
            </a:r>
            <a:r>
              <a:rPr lang="vi-VN" dirty="0"/>
              <a:t>Line:</a:t>
            </a:r>
          </a:p>
          <a:p>
            <a:pPr marL="285750" indent="-285750">
              <a:buFont typeface="Arial" panose="020B0604020202020204" pitchFamily="34" charset="0"/>
              <a:buChar char="•"/>
            </a:pPr>
            <a:r>
              <a:rPr lang="vi-VN" dirty="0"/>
              <a:t>Có chiều dài</a:t>
            </a:r>
          </a:p>
          <a:p>
            <a:pPr marL="285750" indent="-285750">
              <a:buFont typeface="Arial" panose="020B0604020202020204" pitchFamily="34" charset="0"/>
              <a:buChar char="•"/>
            </a:pPr>
            <a:r>
              <a:rPr lang="vi-VN" dirty="0"/>
              <a:t>Không có diện tích</a:t>
            </a:r>
          </a:p>
          <a:p>
            <a:r>
              <a:rPr lang="en-US" dirty="0"/>
              <a:t>- </a:t>
            </a:r>
            <a:r>
              <a:rPr lang="vi-VN" dirty="0"/>
              <a:t>Trong đồ họa:</a:t>
            </a:r>
          </a:p>
          <a:p>
            <a:pPr marL="285750" indent="-285750">
              <a:buFont typeface="Arial" panose="020B0604020202020204" pitchFamily="34" charset="0"/>
              <a:buChar char="•"/>
            </a:pPr>
            <a:r>
              <a:rPr lang="vi-VN" dirty="0"/>
              <a:t>Line thường dùng cho:</a:t>
            </a:r>
          </a:p>
          <a:p>
            <a:pPr marL="742950" lvl="1" indent="-285750">
              <a:buFont typeface="Courier New" panose="02070309020205020404" pitchFamily="49" charset="0"/>
              <a:buChar char="o"/>
            </a:pPr>
            <a:r>
              <a:rPr lang="vi-VN" dirty="0"/>
              <a:t>Wireframe</a:t>
            </a:r>
          </a:p>
          <a:p>
            <a:pPr marL="742950" lvl="1" indent="-285750">
              <a:buFont typeface="Courier New" panose="02070309020205020404" pitchFamily="49" charset="0"/>
              <a:buChar char="o"/>
            </a:pPr>
            <a:r>
              <a:rPr lang="vi-VN" dirty="0"/>
              <a:t>Minh họa hình học</a:t>
            </a:r>
          </a:p>
          <a:p>
            <a:pPr marL="285750" indent="-285750">
              <a:buFont typeface="Arial" panose="020B0604020202020204" pitchFamily="34" charset="0"/>
              <a:buChar char="•"/>
            </a:pPr>
            <a:r>
              <a:rPr lang="vi-VN" dirty="0"/>
              <a:t>Không phù hợp để biểu diễn bề mặt vật thể</a:t>
            </a:r>
          </a:p>
          <a:p>
            <a:pPr marL="285750" indent="-285750" algn="just" defTabSz="761970">
              <a:lnSpc>
                <a:spcPts val="1708"/>
              </a:lnSpc>
              <a:buFont typeface="Arial" panose="020B0604020202020204" pitchFamily="34" charset="0"/>
              <a:buChar char="•"/>
            </a:pPr>
            <a:endParaRPr lang="en-US" sz="22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6" name="Picture 5">
            <a:extLst>
              <a:ext uri="{FF2B5EF4-FFF2-40B4-BE49-F238E27FC236}">
                <a16:creationId xmlns:a16="http://schemas.microsoft.com/office/drawing/2014/main" id="{DE30583E-FD00-3EDE-000F-300ABEAACCF2}"/>
              </a:ext>
            </a:extLst>
          </p:cNvPr>
          <p:cNvPicPr>
            <a:picLocks noChangeAspect="1"/>
          </p:cNvPicPr>
          <p:nvPr/>
        </p:nvPicPr>
        <p:blipFill>
          <a:blip r:embed="rId3"/>
          <a:stretch>
            <a:fillRect/>
          </a:stretch>
        </p:blipFill>
        <p:spPr>
          <a:xfrm>
            <a:off x="6477000" y="1753518"/>
            <a:ext cx="4563112" cy="3715268"/>
          </a:xfrm>
          <a:prstGeom prst="rect">
            <a:avLst/>
          </a:prstGeom>
        </p:spPr>
      </p:pic>
    </p:spTree>
    <p:extLst>
      <p:ext uri="{BB962C8B-B14F-4D97-AF65-F5344CB8AC3E}">
        <p14:creationId xmlns:p14="http://schemas.microsoft.com/office/powerpoint/2010/main" val="543339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EA31-114E-46DA-76D5-D0784DE6D32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FAB272A-6325-D3FE-2698-7802045BDDF9}"/>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err="1">
                <a:solidFill>
                  <a:srgbClr val="1F497D"/>
                </a:solidFill>
                <a:latin typeface="Montserrat Black" pitchFamily="34" charset="0"/>
              </a:rPr>
              <a:t>Đa</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giác</a:t>
            </a:r>
            <a:r>
              <a:rPr lang="en-US" sz="2167" b="1" dirty="0">
                <a:solidFill>
                  <a:srgbClr val="1F497D"/>
                </a:solidFill>
                <a:latin typeface="Montserrat Black" pitchFamily="34" charset="0"/>
              </a:rPr>
              <a:t> (Polygon)</a:t>
            </a: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47FB1B9E-4757-2A9C-7F36-786896DFAE10}"/>
              </a:ext>
            </a:extLst>
          </p:cNvPr>
          <p:cNvSpPr/>
          <p:nvPr/>
        </p:nvSpPr>
        <p:spPr>
          <a:xfrm>
            <a:off x="583704" y="1752600"/>
            <a:ext cx="10999193" cy="442913"/>
          </a:xfrm>
          <a:prstGeom prst="rect">
            <a:avLst/>
          </a:prstGeom>
          <a:noFill/>
          <a:ln/>
        </p:spPr>
        <p:txBody>
          <a:bodyPr wrap="square" lIns="0" tIns="0" rIns="0" bIns="0" rtlCol="0" anchor="t"/>
          <a:lstStyle/>
          <a:p>
            <a:r>
              <a:rPr lang="vi-VN" sz="2400" dirty="0"/>
              <a:t>Polygon là:</a:t>
            </a:r>
          </a:p>
          <a:p>
            <a:pPr marL="285750" indent="-285750">
              <a:buFont typeface="Arial" panose="020B0604020202020204" pitchFamily="34" charset="0"/>
              <a:buChar char="•"/>
            </a:pPr>
            <a:r>
              <a:rPr lang="vi-VN" sz="2400" dirty="0"/>
              <a:t>Một tập hợp các line khép kín</a:t>
            </a:r>
          </a:p>
          <a:p>
            <a:pPr marL="285750" indent="-285750">
              <a:buFont typeface="Arial" panose="020B0604020202020204" pitchFamily="34" charset="0"/>
              <a:buChar char="•"/>
            </a:pPr>
            <a:r>
              <a:rPr lang="vi-VN" sz="2400" dirty="0"/>
              <a:t>Tạo thành một bề mặt phẳng</a:t>
            </a:r>
          </a:p>
          <a:p>
            <a:r>
              <a:rPr lang="vi-VN" sz="2400" dirty="0"/>
              <a:t>Polygon có:</a:t>
            </a:r>
          </a:p>
          <a:p>
            <a:pPr marL="285750" indent="-285750">
              <a:buFont typeface="Arial" panose="020B0604020202020204" pitchFamily="34" charset="0"/>
              <a:buChar char="•"/>
            </a:pPr>
            <a:r>
              <a:rPr lang="vi-VN" sz="2400" dirty="0"/>
              <a:t>Diện tích</a:t>
            </a:r>
          </a:p>
          <a:p>
            <a:pPr marL="285750" indent="-285750">
              <a:buFont typeface="Arial" panose="020B0604020202020204" pitchFamily="34" charset="0"/>
              <a:buChar char="•"/>
            </a:pPr>
            <a:r>
              <a:rPr lang="vi-VN" sz="2400" dirty="0"/>
              <a:t>Hướng (orientation)</a:t>
            </a:r>
          </a:p>
          <a:p>
            <a:pPr marL="285750" indent="-285750" algn="just" defTabSz="761970">
              <a:lnSpc>
                <a:spcPts val="1708"/>
              </a:lnSpc>
              <a:buFont typeface="Arial" panose="020B0604020202020204" pitchFamily="34" charset="0"/>
              <a:buChar char="•"/>
            </a:pPr>
            <a:endParaRPr lang="en-US" sz="28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8" name="Picture 7">
            <a:extLst>
              <a:ext uri="{FF2B5EF4-FFF2-40B4-BE49-F238E27FC236}">
                <a16:creationId xmlns:a16="http://schemas.microsoft.com/office/drawing/2014/main" id="{B77CA8FF-B3DB-FEDB-9640-52415A485638}"/>
              </a:ext>
            </a:extLst>
          </p:cNvPr>
          <p:cNvPicPr>
            <a:picLocks noChangeAspect="1"/>
          </p:cNvPicPr>
          <p:nvPr/>
        </p:nvPicPr>
        <p:blipFill>
          <a:blip r:embed="rId3"/>
          <a:stretch>
            <a:fillRect/>
          </a:stretch>
        </p:blipFill>
        <p:spPr>
          <a:xfrm>
            <a:off x="5638800" y="1676400"/>
            <a:ext cx="5699450" cy="3319842"/>
          </a:xfrm>
          <a:prstGeom prst="rect">
            <a:avLst/>
          </a:prstGeom>
        </p:spPr>
      </p:pic>
    </p:spTree>
    <p:extLst>
      <p:ext uri="{BB962C8B-B14F-4D97-AF65-F5344CB8AC3E}">
        <p14:creationId xmlns:p14="http://schemas.microsoft.com/office/powerpoint/2010/main" val="743650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C61C1-777E-4A1F-F3DA-338772C2859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FA5B4E5-0BBB-40BF-0A2F-C679AF9BC258}"/>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a:solidFill>
                  <a:srgbClr val="1F497D"/>
                </a:solidFill>
                <a:latin typeface="Montserrat Black" pitchFamily="34" charset="0"/>
              </a:rPr>
              <a:t>Tam </a:t>
            </a:r>
            <a:r>
              <a:rPr lang="en-US" sz="2167" b="1" dirty="0" err="1">
                <a:solidFill>
                  <a:srgbClr val="1F497D"/>
                </a:solidFill>
                <a:latin typeface="Montserrat Black" pitchFamily="34" charset="0"/>
              </a:rPr>
              <a:t>giác</a:t>
            </a:r>
            <a:r>
              <a:rPr lang="en-US" sz="2167" b="1" dirty="0">
                <a:solidFill>
                  <a:srgbClr val="1F497D"/>
                </a:solidFill>
                <a:latin typeface="Montserrat Black" pitchFamily="34" charset="0"/>
              </a:rPr>
              <a:t> (Triangle)</a:t>
            </a: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97DB6DC8-FABB-6DD4-3F95-898D21E3F0CB}"/>
              </a:ext>
            </a:extLst>
          </p:cNvPr>
          <p:cNvSpPr/>
          <p:nvPr/>
        </p:nvSpPr>
        <p:spPr>
          <a:xfrm>
            <a:off x="583704" y="1752600"/>
            <a:ext cx="10999193" cy="442913"/>
          </a:xfrm>
          <a:prstGeom prst="rect">
            <a:avLst/>
          </a:prstGeom>
          <a:noFill/>
          <a:ln/>
        </p:spPr>
        <p:txBody>
          <a:bodyPr wrap="square" lIns="0" tIns="0" rIns="0" bIns="0" rtlCol="0" anchor="t"/>
          <a:lstStyle/>
          <a:p>
            <a:pPr marL="342900" indent="-342900">
              <a:buFont typeface="Arial" panose="020B0604020202020204" pitchFamily="34" charset="0"/>
              <a:buChar char="•"/>
            </a:pPr>
            <a:r>
              <a:rPr lang="vi-VN" sz="2400" dirty="0"/>
              <a:t>Triangle được tạo từ </a:t>
            </a:r>
            <a:r>
              <a:rPr lang="vi-VN" sz="2400" b="1" dirty="0"/>
              <a:t>ba point</a:t>
            </a:r>
            <a:endParaRPr lang="vi-VN" sz="2400" dirty="0"/>
          </a:p>
          <a:p>
            <a:pPr marL="342900" indent="-342900">
              <a:buFont typeface="Arial" panose="020B0604020202020204" pitchFamily="34" charset="0"/>
              <a:buChar char="•"/>
            </a:pPr>
            <a:r>
              <a:rPr lang="vi-VN" sz="2400" dirty="0"/>
              <a:t>Ba point </a:t>
            </a:r>
            <a:r>
              <a:rPr lang="vi-VN" sz="2400" b="1" dirty="0"/>
              <a:t>luôn xác định một mặt phẳng</a:t>
            </a:r>
            <a:endParaRPr lang="vi-VN" sz="2400" dirty="0"/>
          </a:p>
          <a:p>
            <a:pPr marL="342900" indent="-342900">
              <a:buFont typeface="Arial" panose="020B0604020202020204" pitchFamily="34" charset="0"/>
              <a:buChar char="•"/>
            </a:pPr>
            <a:r>
              <a:rPr lang="vi-VN" sz="2400" dirty="0"/>
              <a:t>Triangle không bị suy biến hình học như polygon nhiều cạnh</a:t>
            </a:r>
          </a:p>
          <a:p>
            <a:r>
              <a:rPr lang="vi-VN" sz="2400" dirty="0"/>
              <a:t>Do đó:</a:t>
            </a:r>
          </a:p>
          <a:p>
            <a:pPr marL="342900" indent="-342900">
              <a:buFont typeface="Arial" panose="020B0604020202020204" pitchFamily="34" charset="0"/>
              <a:buChar char="•"/>
            </a:pPr>
            <a:r>
              <a:rPr lang="vi-VN" sz="2400" dirty="0"/>
              <a:t>Triangle là primitive ổn định</a:t>
            </a:r>
          </a:p>
          <a:p>
            <a:pPr marL="342900" indent="-342900">
              <a:buFont typeface="Arial" panose="020B0604020202020204" pitchFamily="34" charset="0"/>
              <a:buChar char="•"/>
            </a:pPr>
            <a:r>
              <a:rPr lang="vi-VN" sz="2400" dirty="0"/>
              <a:t>Triangle là nền tảng của render 3D</a:t>
            </a:r>
          </a:p>
          <a:p>
            <a:pPr marL="285750" indent="-285750" algn="just" defTabSz="761970">
              <a:lnSpc>
                <a:spcPts val="1708"/>
              </a:lnSpc>
              <a:buFont typeface="Arial" panose="020B0604020202020204" pitchFamily="34" charset="0"/>
              <a:buChar char="•"/>
            </a:pPr>
            <a:endParaRPr lang="en-US" sz="28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5" name="Picture 4">
            <a:extLst>
              <a:ext uri="{FF2B5EF4-FFF2-40B4-BE49-F238E27FC236}">
                <a16:creationId xmlns:a16="http://schemas.microsoft.com/office/drawing/2014/main" id="{9D0DF8A4-D33F-8275-C82C-03F45A7CA620}"/>
              </a:ext>
            </a:extLst>
          </p:cNvPr>
          <p:cNvPicPr>
            <a:picLocks noChangeAspect="1"/>
          </p:cNvPicPr>
          <p:nvPr/>
        </p:nvPicPr>
        <p:blipFill>
          <a:blip r:embed="rId3"/>
          <a:stretch>
            <a:fillRect/>
          </a:stretch>
        </p:blipFill>
        <p:spPr>
          <a:xfrm>
            <a:off x="6705600" y="3152565"/>
            <a:ext cx="3543795" cy="3019846"/>
          </a:xfrm>
          <a:prstGeom prst="rect">
            <a:avLst/>
          </a:prstGeom>
        </p:spPr>
      </p:pic>
    </p:spTree>
    <p:extLst>
      <p:ext uri="{BB962C8B-B14F-4D97-AF65-F5344CB8AC3E}">
        <p14:creationId xmlns:p14="http://schemas.microsoft.com/office/powerpoint/2010/main" val="375802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CB22-80E5-3CF9-9C09-7F02B038B7D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9ED0A94-4D50-37C9-55AD-D9EE13E86E42}"/>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err="1">
                <a:solidFill>
                  <a:srgbClr val="1F497D"/>
                </a:solidFill>
                <a:latin typeface="Montserrat Black" pitchFamily="34" charset="0"/>
              </a:rPr>
              <a:t>Hình</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cầu</a:t>
            </a:r>
            <a:r>
              <a:rPr lang="en-US" sz="2167" b="1" dirty="0">
                <a:solidFill>
                  <a:srgbClr val="1F497D"/>
                </a:solidFill>
                <a:latin typeface="Montserrat Black" pitchFamily="34" charset="0"/>
              </a:rPr>
              <a:t> (Sphere) </a:t>
            </a:r>
            <a:r>
              <a:rPr lang="en-US" sz="2167" b="1" dirty="0" err="1">
                <a:solidFill>
                  <a:srgbClr val="1F497D"/>
                </a:solidFill>
                <a:latin typeface="Montserrat Black" pitchFamily="34" charset="0"/>
              </a:rPr>
              <a:t>và</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hình</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hộp</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Boxs</a:t>
            </a:r>
            <a:r>
              <a:rPr lang="en-US" sz="2167" b="1" dirty="0">
                <a:solidFill>
                  <a:srgbClr val="1F497D"/>
                </a:solidFill>
                <a:latin typeface="Montserrat Black" pitchFamily="34" charset="0"/>
              </a:rPr>
              <a:t>)</a:t>
            </a:r>
          </a:p>
          <a:p>
            <a:pPr defTabSz="761970">
              <a:lnSpc>
                <a:spcPts val="2708"/>
              </a:lnSpc>
            </a:pP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5372D131-40E9-C60A-C618-5B1CB06490F9}"/>
              </a:ext>
            </a:extLst>
          </p:cNvPr>
          <p:cNvSpPr/>
          <p:nvPr/>
        </p:nvSpPr>
        <p:spPr>
          <a:xfrm>
            <a:off x="583704" y="1752600"/>
            <a:ext cx="10999193" cy="442913"/>
          </a:xfrm>
          <a:prstGeom prst="rect">
            <a:avLst/>
          </a:prstGeom>
          <a:noFill/>
          <a:ln/>
        </p:spPr>
        <p:txBody>
          <a:bodyPr wrap="square" lIns="0" tIns="0" rIns="0" bIns="0" rtlCol="0" anchor="t"/>
          <a:lstStyle/>
          <a:p>
            <a:r>
              <a:rPr lang="en-US" sz="2400" dirty="0"/>
              <a:t>- </a:t>
            </a:r>
            <a:r>
              <a:rPr lang="vi-VN" sz="2400" dirty="0"/>
              <a:t>Một </a:t>
            </a:r>
            <a:r>
              <a:rPr lang="vi-VN" sz="2400" b="1" dirty="0"/>
              <a:t>sphere</a:t>
            </a:r>
            <a:r>
              <a:rPr lang="vi-VN" sz="2400" dirty="0"/>
              <a:t> được xác định bởi:</a:t>
            </a:r>
          </a:p>
          <a:p>
            <a:pPr marL="342900" indent="-342900">
              <a:buFont typeface="Arial" panose="020B0604020202020204" pitchFamily="34" charset="0"/>
              <a:buChar char="•"/>
            </a:pPr>
            <a:r>
              <a:rPr lang="vi-VN" sz="2400" b="1" dirty="0"/>
              <a:t>Tâm (center point)</a:t>
            </a:r>
            <a:endParaRPr lang="vi-VN" sz="2400" dirty="0"/>
          </a:p>
          <a:p>
            <a:pPr marL="342900" indent="-342900">
              <a:buFont typeface="Arial" panose="020B0604020202020204" pitchFamily="34" charset="0"/>
              <a:buChar char="•"/>
            </a:pPr>
            <a:r>
              <a:rPr lang="vi-VN" sz="2400" b="1" dirty="0"/>
              <a:t>Bán kính (radius)</a:t>
            </a:r>
            <a:endParaRPr lang="vi-VN" sz="2400" dirty="0"/>
          </a:p>
          <a:p>
            <a:r>
              <a:rPr lang="en-US" sz="2400" dirty="0"/>
              <a:t>- </a:t>
            </a:r>
            <a:r>
              <a:rPr lang="vi-VN" sz="2400" dirty="0"/>
              <a:t>Về mặt hình học:</a:t>
            </a:r>
          </a:p>
          <a:p>
            <a:pPr marL="342900" indent="-342900">
              <a:buFont typeface="Arial" panose="020B0604020202020204" pitchFamily="34" charset="0"/>
              <a:buChar char="•"/>
            </a:pPr>
            <a:r>
              <a:rPr lang="vi-VN" sz="2400" dirty="0"/>
              <a:t>Mọi điểm trên bề mặt sphere </a:t>
            </a:r>
            <a:endParaRPr lang="en-US" sz="2400" dirty="0"/>
          </a:p>
          <a:p>
            <a:r>
              <a:rPr lang="vi-VN" sz="2400" dirty="0"/>
              <a:t>đều cách tâm một khoảng bằng bán kính</a:t>
            </a:r>
          </a:p>
          <a:p>
            <a:r>
              <a:rPr lang="en-US" sz="2400" dirty="0"/>
              <a:t>- </a:t>
            </a:r>
            <a:r>
              <a:rPr lang="vi-VN" sz="2400" dirty="0"/>
              <a:t>Sphere là đối tượng:</a:t>
            </a:r>
          </a:p>
          <a:p>
            <a:pPr marL="342900" indent="-342900">
              <a:buFont typeface="Arial" panose="020B0604020202020204" pitchFamily="34" charset="0"/>
              <a:buChar char="•"/>
            </a:pPr>
            <a:r>
              <a:rPr lang="vi-VN" sz="2400" dirty="0"/>
              <a:t>Đối xứng theo mọi hướng</a:t>
            </a:r>
          </a:p>
          <a:p>
            <a:pPr marL="342900" indent="-342900">
              <a:buFont typeface="Arial" panose="020B0604020202020204" pitchFamily="34" charset="0"/>
              <a:buChar char="•"/>
            </a:pPr>
            <a:r>
              <a:rPr lang="vi-VN" sz="2400" dirty="0"/>
              <a:t>Không phụ thuộc vào hướng quay</a:t>
            </a:r>
          </a:p>
          <a:p>
            <a:pPr marL="285750" indent="-285750" algn="just" defTabSz="761970">
              <a:lnSpc>
                <a:spcPts val="1708"/>
              </a:lnSpc>
              <a:buFont typeface="Arial" panose="020B0604020202020204" pitchFamily="34" charset="0"/>
              <a:buChar char="•"/>
            </a:pPr>
            <a:endParaRPr lang="en-US" sz="28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6" name="Picture 5">
            <a:extLst>
              <a:ext uri="{FF2B5EF4-FFF2-40B4-BE49-F238E27FC236}">
                <a16:creationId xmlns:a16="http://schemas.microsoft.com/office/drawing/2014/main" id="{8DC1C8B9-9A44-7AB1-9593-3E61CC849A8C}"/>
              </a:ext>
            </a:extLst>
          </p:cNvPr>
          <p:cNvPicPr>
            <a:picLocks noChangeAspect="1"/>
          </p:cNvPicPr>
          <p:nvPr/>
        </p:nvPicPr>
        <p:blipFill>
          <a:blip r:embed="rId3"/>
          <a:stretch>
            <a:fillRect/>
          </a:stretch>
        </p:blipFill>
        <p:spPr>
          <a:xfrm>
            <a:off x="6629400" y="1447800"/>
            <a:ext cx="4591691" cy="4105848"/>
          </a:xfrm>
          <a:prstGeom prst="rect">
            <a:avLst/>
          </a:prstGeom>
        </p:spPr>
      </p:pic>
    </p:spTree>
    <p:extLst>
      <p:ext uri="{BB962C8B-B14F-4D97-AF65-F5344CB8AC3E}">
        <p14:creationId xmlns:p14="http://schemas.microsoft.com/office/powerpoint/2010/main" val="1013362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56E3B-D544-0AD9-801A-43755725C2C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DC193E6-8A7E-558A-E878-F46191553D5E}"/>
              </a:ext>
            </a:extLst>
          </p:cNvPr>
          <p:cNvSpPr/>
          <p:nvPr/>
        </p:nvSpPr>
        <p:spPr>
          <a:xfrm>
            <a:off x="583704" y="887596"/>
            <a:ext cx="2768997" cy="346075"/>
          </a:xfrm>
          <a:prstGeom prst="rect">
            <a:avLst/>
          </a:prstGeom>
          <a:noFill/>
          <a:ln/>
        </p:spPr>
        <p:txBody>
          <a:bodyPr wrap="none" lIns="0" tIns="0" rIns="0" bIns="0" rtlCol="0" anchor="t"/>
          <a:lstStyle/>
          <a:p>
            <a:pPr defTabSz="761970">
              <a:lnSpc>
                <a:spcPts val="2708"/>
              </a:lnSpc>
            </a:pPr>
            <a:r>
              <a:rPr lang="en-US" sz="2167" b="1" dirty="0" err="1">
                <a:solidFill>
                  <a:srgbClr val="1F497D"/>
                </a:solidFill>
                <a:latin typeface="Montserrat Black" pitchFamily="34" charset="0"/>
              </a:rPr>
              <a:t>Hình</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hộp</a:t>
            </a:r>
            <a:r>
              <a:rPr lang="en-US" sz="2167" b="1" dirty="0">
                <a:solidFill>
                  <a:srgbClr val="1F497D"/>
                </a:solidFill>
                <a:latin typeface="Montserrat Black" pitchFamily="34" charset="0"/>
              </a:rPr>
              <a:t> (</a:t>
            </a:r>
            <a:r>
              <a:rPr lang="en-US" sz="2167" b="1" dirty="0" err="1">
                <a:solidFill>
                  <a:srgbClr val="1F497D"/>
                </a:solidFill>
                <a:latin typeface="Montserrat Black" pitchFamily="34" charset="0"/>
              </a:rPr>
              <a:t>Boxs</a:t>
            </a:r>
            <a:r>
              <a:rPr lang="en-US" sz="2167" b="1" dirty="0">
                <a:solidFill>
                  <a:srgbClr val="1F497D"/>
                </a:solidFill>
                <a:latin typeface="Montserrat Black" pitchFamily="34" charset="0"/>
              </a:rPr>
              <a:t>)</a:t>
            </a:r>
          </a:p>
          <a:p>
            <a:pPr defTabSz="761970">
              <a:lnSpc>
                <a:spcPts val="2708"/>
              </a:lnSpc>
            </a:pPr>
            <a:endParaRPr lang="en-US" sz="2167" dirty="0">
              <a:solidFill>
                <a:prstClr val="black"/>
              </a:solidFill>
              <a:latin typeface="Calibri" panose="020F0502020204030204"/>
            </a:endParaRPr>
          </a:p>
        </p:txBody>
      </p:sp>
      <p:sp>
        <p:nvSpPr>
          <p:cNvPr id="3" name="Text 1">
            <a:extLst>
              <a:ext uri="{FF2B5EF4-FFF2-40B4-BE49-F238E27FC236}">
                <a16:creationId xmlns:a16="http://schemas.microsoft.com/office/drawing/2014/main" id="{6762938C-9DB9-AC03-01D2-AE7BB5C41C11}"/>
              </a:ext>
            </a:extLst>
          </p:cNvPr>
          <p:cNvSpPr/>
          <p:nvPr/>
        </p:nvSpPr>
        <p:spPr>
          <a:xfrm>
            <a:off x="583704" y="1752600"/>
            <a:ext cx="10999193" cy="442913"/>
          </a:xfrm>
          <a:prstGeom prst="rect">
            <a:avLst/>
          </a:prstGeom>
          <a:noFill/>
          <a:ln/>
        </p:spPr>
        <p:txBody>
          <a:bodyPr wrap="square" lIns="0" tIns="0" rIns="0" bIns="0" rtlCol="0" anchor="t"/>
          <a:lstStyle/>
          <a:p>
            <a:r>
              <a:rPr lang="en-US" sz="2400" dirty="0"/>
              <a:t>- </a:t>
            </a:r>
            <a:r>
              <a:rPr lang="vi-VN" sz="2400" dirty="0"/>
              <a:t>Một </a:t>
            </a:r>
            <a:r>
              <a:rPr lang="vi-VN" sz="2400" b="1" dirty="0"/>
              <a:t>box</a:t>
            </a:r>
            <a:r>
              <a:rPr lang="vi-VN" sz="2400" dirty="0"/>
              <a:t> là đối tượng hình học:</a:t>
            </a:r>
          </a:p>
          <a:p>
            <a:pPr marL="342900" indent="-342900">
              <a:buFont typeface="Arial" panose="020B0604020202020204" pitchFamily="34" charset="0"/>
              <a:buChar char="•"/>
            </a:pPr>
            <a:r>
              <a:rPr lang="vi-VN" sz="2400" dirty="0"/>
              <a:t>Có sáu mặt phẳng</a:t>
            </a:r>
          </a:p>
          <a:p>
            <a:pPr marL="342900" indent="-342900">
              <a:buFont typeface="Arial" panose="020B0604020202020204" pitchFamily="34" charset="0"/>
              <a:buChar char="•"/>
            </a:pPr>
            <a:r>
              <a:rPr lang="vi-VN" sz="2400" dirty="0"/>
              <a:t>Các mặt vuông góc với nhau</a:t>
            </a:r>
          </a:p>
          <a:p>
            <a:r>
              <a:rPr lang="en-US" sz="2400" dirty="0"/>
              <a:t>- </a:t>
            </a:r>
            <a:r>
              <a:rPr lang="vi-VN" sz="2400" dirty="0"/>
              <a:t>Trong đồ họa, box thường được hiểu là:</a:t>
            </a:r>
          </a:p>
          <a:p>
            <a:r>
              <a:rPr lang="vi-VN" sz="2400" b="1" dirty="0"/>
              <a:t>Hình hộp chữ nhật (rectangular box)</a:t>
            </a:r>
            <a:endParaRPr lang="vi-VN" sz="2400" dirty="0"/>
          </a:p>
          <a:p>
            <a:pPr marL="342900" indent="-342900">
              <a:buFont typeface="Arial" panose="020B0604020202020204" pitchFamily="34" charset="0"/>
              <a:buChar char="•"/>
            </a:pPr>
            <a:endParaRPr lang="vi-VN" sz="2400" dirty="0"/>
          </a:p>
          <a:p>
            <a:pPr marL="285750" indent="-285750" algn="just" defTabSz="761970">
              <a:lnSpc>
                <a:spcPts val="1708"/>
              </a:lnSpc>
              <a:buFont typeface="Arial" panose="020B0604020202020204" pitchFamily="34" charset="0"/>
              <a:buChar char="•"/>
            </a:pPr>
            <a:endParaRPr lang="en-US" sz="2800" dirty="0">
              <a:solidFill>
                <a:prstClr val="black"/>
              </a:solidFill>
              <a:latin typeface="Roboto Medium" panose="02000000000000000000" pitchFamily="2" charset="0"/>
              <a:ea typeface="Roboto Medium" panose="02000000000000000000" pitchFamily="2" charset="0"/>
              <a:cs typeface="Roboto Medium" panose="02000000000000000000" pitchFamily="2" charset="0"/>
            </a:endParaRPr>
          </a:p>
        </p:txBody>
      </p:sp>
      <p:pic>
        <p:nvPicPr>
          <p:cNvPr id="5" name="Picture 4">
            <a:extLst>
              <a:ext uri="{FF2B5EF4-FFF2-40B4-BE49-F238E27FC236}">
                <a16:creationId xmlns:a16="http://schemas.microsoft.com/office/drawing/2014/main" id="{8401D9C3-C72B-6184-319E-8ED6489121EE}"/>
              </a:ext>
            </a:extLst>
          </p:cNvPr>
          <p:cNvPicPr>
            <a:picLocks noChangeAspect="1"/>
          </p:cNvPicPr>
          <p:nvPr/>
        </p:nvPicPr>
        <p:blipFill>
          <a:blip r:embed="rId3"/>
          <a:stretch>
            <a:fillRect/>
          </a:stretch>
        </p:blipFill>
        <p:spPr>
          <a:xfrm>
            <a:off x="7848600" y="1600199"/>
            <a:ext cx="3124200" cy="3232763"/>
          </a:xfrm>
          <a:prstGeom prst="rect">
            <a:avLst/>
          </a:prstGeom>
        </p:spPr>
      </p:pic>
    </p:spTree>
    <p:extLst>
      <p:ext uri="{BB962C8B-B14F-4D97-AF65-F5344CB8AC3E}">
        <p14:creationId xmlns:p14="http://schemas.microsoft.com/office/powerpoint/2010/main" val="2423631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1749D-46C7-3770-EB62-DA24033E49B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A1763E6-E4D8-9C17-F677-CFEC67D8DD0B}"/>
              </a:ext>
            </a:extLst>
          </p:cNvPr>
          <p:cNvSpPr/>
          <p:nvPr/>
        </p:nvSpPr>
        <p:spPr>
          <a:xfrm>
            <a:off x="2571006" y="2960588"/>
            <a:ext cx="7049988" cy="936824"/>
          </a:xfrm>
          <a:prstGeom prst="rect">
            <a:avLst/>
          </a:prstGeom>
          <a:noFill/>
          <a:ln/>
        </p:spPr>
        <p:txBody>
          <a:bodyPr wrap="none" lIns="0" tIns="0" rIns="0" bIns="0" rtlCol="0" anchor="t"/>
          <a:lstStyle/>
          <a:p>
            <a:pPr algn="ctr" defTabSz="761970">
              <a:lnSpc>
                <a:spcPts val="3917"/>
              </a:lnSpc>
            </a:pPr>
            <a:r>
              <a:rPr lang="en-US" sz="3125" b="1" dirty="0">
                <a:solidFill>
                  <a:srgbClr val="1F497D"/>
                </a:solidFill>
                <a:latin typeface="Montserrat Black" pitchFamily="34" charset="0"/>
              </a:rPr>
              <a:t>Các </a:t>
            </a:r>
            <a:r>
              <a:rPr lang="en-US" sz="3125" b="1" dirty="0" err="1">
                <a:solidFill>
                  <a:srgbClr val="1F497D"/>
                </a:solidFill>
                <a:latin typeface="Montserrat Black" pitchFamily="34" charset="0"/>
              </a:rPr>
              <a:t>khái</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niệm</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toán</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học</a:t>
            </a:r>
            <a:endParaRPr lang="en-US" sz="3125" b="1" dirty="0">
              <a:solidFill>
                <a:srgbClr val="1F497D"/>
              </a:solidFill>
              <a:latin typeface="Montserrat Black" pitchFamily="34" charset="0"/>
            </a:endParaRPr>
          </a:p>
          <a:p>
            <a:pPr algn="ctr" defTabSz="761970">
              <a:lnSpc>
                <a:spcPts val="3917"/>
              </a:lnSpc>
            </a:pPr>
            <a:r>
              <a:rPr lang="en-US" sz="3125" b="1" dirty="0" err="1">
                <a:solidFill>
                  <a:srgbClr val="1F497D"/>
                </a:solidFill>
                <a:latin typeface="Montserrat Black" pitchFamily="34" charset="0"/>
              </a:rPr>
              <a:t>trong</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đồ</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họa</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máy</a:t>
            </a:r>
            <a:r>
              <a:rPr lang="en-US" sz="3125" b="1" dirty="0">
                <a:solidFill>
                  <a:srgbClr val="1F497D"/>
                </a:solidFill>
                <a:latin typeface="Montserrat Black" pitchFamily="34" charset="0"/>
              </a:rPr>
              <a:t> </a:t>
            </a:r>
            <a:r>
              <a:rPr lang="en-US" sz="3125" b="1" dirty="0" err="1">
                <a:solidFill>
                  <a:srgbClr val="1F497D"/>
                </a:solidFill>
                <a:latin typeface="Montserrat Black" pitchFamily="34" charset="0"/>
              </a:rPr>
              <a:t>tính</a:t>
            </a:r>
            <a:endParaRPr lang="en-US" sz="3125" dirty="0">
              <a:solidFill>
                <a:prstClr val="black"/>
              </a:solidFill>
              <a:latin typeface="Calibri" panose="020F0502020204030204"/>
            </a:endParaRPr>
          </a:p>
        </p:txBody>
      </p:sp>
    </p:spTree>
    <p:extLst>
      <p:ext uri="{BB962C8B-B14F-4D97-AF65-F5344CB8AC3E}">
        <p14:creationId xmlns:p14="http://schemas.microsoft.com/office/powerpoint/2010/main" val="541517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7179BA-C045-951F-B73B-584C5F4EB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7088A-6F5B-812F-F120-0AB66C835BE7}"/>
              </a:ext>
            </a:extLst>
          </p:cNvPr>
          <p:cNvSpPr>
            <a:spLocks noGrp="1"/>
          </p:cNvSpPr>
          <p:nvPr>
            <p:ph type="title"/>
          </p:nvPr>
        </p:nvSpPr>
        <p:spPr/>
        <p:txBody>
          <a:bodyPr/>
          <a:lstStyle/>
          <a:p>
            <a:r>
              <a:rPr lang="en-VN" dirty="0"/>
              <a:t>MỘT SỐ NHÁNH TOÁN HỌC QUAN TRỌNG</a:t>
            </a:r>
          </a:p>
        </p:txBody>
      </p:sp>
      <p:sp>
        <p:nvSpPr>
          <p:cNvPr id="3" name="Content Placeholder 2">
            <a:extLst>
              <a:ext uri="{FF2B5EF4-FFF2-40B4-BE49-F238E27FC236}">
                <a16:creationId xmlns:a16="http://schemas.microsoft.com/office/drawing/2014/main" id="{48F238E4-B03B-D194-4A14-0FE9033BA02C}"/>
              </a:ext>
            </a:extLst>
          </p:cNvPr>
          <p:cNvSpPr>
            <a:spLocks noGrp="1"/>
          </p:cNvSpPr>
          <p:nvPr>
            <p:ph idx="1"/>
          </p:nvPr>
        </p:nvSpPr>
        <p:spPr>
          <a:xfrm>
            <a:off x="381000" y="1417637"/>
            <a:ext cx="11506200" cy="4918686"/>
          </a:xfrm>
        </p:spPr>
        <p:txBody>
          <a:bodyPr>
            <a:normAutofit/>
          </a:bodyPr>
          <a:lstStyle/>
          <a:p>
            <a:pPr marL="0" indent="0" algn="l">
              <a:buNone/>
            </a:pP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Một</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số</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nhánh</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toán</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học</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quan</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trọng</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có</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nhiều</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ứng</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dụng</a:t>
            </a:r>
            <a:endPar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endParaRPr>
          </a:p>
          <a:p>
            <a:pPr algn="l">
              <a:buFont typeface="Arial" panose="020B0604020202020204" pitchFamily="34" charset="0"/>
              <a:buChar char="•"/>
            </a:pP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Đại</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số</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tuyến</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tính</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(Linear Algebra)</a:t>
            </a:r>
          </a:p>
          <a:p>
            <a:pPr>
              <a:buFont typeface="Arial" panose="020B0604020202020204" pitchFamily="34" charset="0"/>
              <a:buChar char="•"/>
            </a:pP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Hình</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học</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(Geometry)</a:t>
            </a:r>
          </a:p>
          <a:p>
            <a:pPr algn="l">
              <a:buFont typeface="Arial" panose="020B0604020202020204" pitchFamily="34" charset="0"/>
              <a:buChar char="•"/>
            </a:pP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Toán</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rời</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rạc</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(Discrete Mathematics)</a:t>
            </a:r>
          </a:p>
          <a:p>
            <a:pPr algn="l">
              <a:buFont typeface="Arial" panose="020B0604020202020204" pitchFamily="34" charset="0"/>
              <a:buChar char="•"/>
            </a:pPr>
            <a:r>
              <a:rPr lang="en-US" dirty="0" err="1">
                <a:solidFill>
                  <a:srgbClr val="333333"/>
                </a:solidFill>
                <a:latin typeface="Roboto Medium" panose="02000000000000000000" pitchFamily="2" charset="0"/>
                <a:ea typeface="Roboto Medium" panose="02000000000000000000" pitchFamily="2" charset="0"/>
                <a:cs typeface="Roboto Medium" panose="02000000000000000000" pitchFamily="2" charset="0"/>
              </a:rPr>
              <a:t>Xác</a:t>
            </a:r>
            <a:r>
              <a:rPr lang="en-US" dirty="0">
                <a:solidFill>
                  <a:srgbClr val="333333"/>
                </a:solidFill>
                <a:latin typeface="Roboto Medium" panose="02000000000000000000" pitchFamily="2" charset="0"/>
                <a:ea typeface="Roboto Medium" panose="02000000000000000000" pitchFamily="2" charset="0"/>
                <a:cs typeface="Roboto Medium" panose="02000000000000000000" pitchFamily="2" charset="0"/>
              </a:rPr>
              <a:t> </a:t>
            </a:r>
            <a:r>
              <a:rPr lang="en-US" dirty="0" err="1">
                <a:solidFill>
                  <a:srgbClr val="333333"/>
                </a:solidFill>
                <a:latin typeface="Roboto Medium" panose="02000000000000000000" pitchFamily="2" charset="0"/>
                <a:ea typeface="Roboto Medium" panose="02000000000000000000" pitchFamily="2" charset="0"/>
                <a:cs typeface="Roboto Medium" panose="02000000000000000000" pitchFamily="2" charset="0"/>
              </a:rPr>
              <a:t>suất</a:t>
            </a:r>
            <a:r>
              <a:rPr lang="en-US" dirty="0">
                <a:solidFill>
                  <a:srgbClr val="333333"/>
                </a:solidFill>
                <a:latin typeface="Roboto Medium" panose="02000000000000000000" pitchFamily="2" charset="0"/>
                <a:ea typeface="Roboto Medium" panose="02000000000000000000" pitchFamily="2" charset="0"/>
                <a:cs typeface="Roboto Medium" panose="02000000000000000000" pitchFamily="2" charset="0"/>
              </a:rPr>
              <a:t> </a:t>
            </a:r>
            <a:r>
              <a:rPr lang="en-US" dirty="0" err="1">
                <a:solidFill>
                  <a:srgbClr val="333333"/>
                </a:solidFill>
                <a:latin typeface="Roboto Medium" panose="02000000000000000000" pitchFamily="2" charset="0"/>
                <a:ea typeface="Roboto Medium" panose="02000000000000000000" pitchFamily="2" charset="0"/>
                <a:cs typeface="Roboto Medium" panose="02000000000000000000" pitchFamily="2" charset="0"/>
              </a:rPr>
              <a:t>thống</a:t>
            </a:r>
            <a:r>
              <a:rPr lang="en-US" dirty="0">
                <a:solidFill>
                  <a:srgbClr val="333333"/>
                </a:solidFill>
                <a:latin typeface="Roboto Medium" panose="02000000000000000000" pitchFamily="2" charset="0"/>
                <a:ea typeface="Roboto Medium" panose="02000000000000000000" pitchFamily="2" charset="0"/>
                <a:cs typeface="Roboto Medium" panose="02000000000000000000" pitchFamily="2" charset="0"/>
              </a:rPr>
              <a:t> </a:t>
            </a:r>
            <a:r>
              <a:rPr lang="en-US" dirty="0" err="1">
                <a:solidFill>
                  <a:srgbClr val="333333"/>
                </a:solidFill>
                <a:latin typeface="Roboto Medium" panose="02000000000000000000" pitchFamily="2" charset="0"/>
                <a:ea typeface="Roboto Medium" panose="02000000000000000000" pitchFamily="2" charset="0"/>
                <a:cs typeface="Roboto Medium" panose="02000000000000000000" pitchFamily="2" charset="0"/>
              </a:rPr>
              <a:t>kê</a:t>
            </a:r>
            <a:r>
              <a:rPr lang="en-US" dirty="0">
                <a:solidFill>
                  <a:srgbClr val="333333"/>
                </a:solidFill>
                <a:latin typeface="Roboto Medium" panose="02000000000000000000" pitchFamily="2" charset="0"/>
                <a:ea typeface="Roboto Medium" panose="02000000000000000000" pitchFamily="2" charset="0"/>
                <a:cs typeface="Roboto Medium" panose="02000000000000000000" pitchFamily="2" charset="0"/>
              </a:rPr>
              <a:t> (Probabilities and Statistics)</a:t>
            </a:r>
          </a:p>
          <a:p>
            <a:pPr>
              <a:buFont typeface="Arial" panose="020B0604020202020204" pitchFamily="34" charset="0"/>
              <a:buChar char="•"/>
            </a:pP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Giải</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tích</a:t>
            </a:r>
            <a:r>
              <a:rPr lang="en-US" b="0" i="0" dirty="0">
                <a:solidFill>
                  <a:srgbClr val="333333"/>
                </a:solidFill>
                <a:effectLst/>
                <a:latin typeface="Roboto Medium" panose="02000000000000000000" pitchFamily="2" charset="0"/>
                <a:ea typeface="Roboto Medium" panose="02000000000000000000" pitchFamily="2" charset="0"/>
                <a:cs typeface="Roboto Medium" panose="02000000000000000000" pitchFamily="2" charset="0"/>
              </a:rPr>
              <a:t> (Calculus)</a:t>
            </a:r>
          </a:p>
        </p:txBody>
      </p:sp>
    </p:spTree>
    <p:extLst>
      <p:ext uri="{BB962C8B-B14F-4D97-AF65-F5344CB8AC3E}">
        <p14:creationId xmlns:p14="http://schemas.microsoft.com/office/powerpoint/2010/main" val="235214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F5FBF-FD5D-87C6-1F1B-F714AE55087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E620554-84CA-37E5-3B72-AC7C9170F435}"/>
              </a:ext>
            </a:extLst>
          </p:cNvPr>
          <p:cNvSpPr/>
          <p:nvPr/>
        </p:nvSpPr>
        <p:spPr>
          <a:xfrm>
            <a:off x="661492" y="869553"/>
            <a:ext cx="7049988" cy="502047"/>
          </a:xfrm>
          <a:prstGeom prst="rect">
            <a:avLst/>
          </a:prstGeom>
          <a:noFill/>
          <a:ln/>
        </p:spPr>
        <p:txBody>
          <a:bodyPr wrap="none" lIns="0" tIns="0" rIns="0" bIns="0" rtlCol="0" anchor="t"/>
          <a:lstStyle/>
          <a:p>
            <a:pPr defTabSz="761970">
              <a:lnSpc>
                <a:spcPts val="3917"/>
              </a:lnSpc>
            </a:pPr>
            <a:r>
              <a:rPr lang="en-US" sz="3700" b="1" dirty="0">
                <a:solidFill>
                  <a:srgbClr val="1F497D"/>
                </a:solidFill>
                <a:latin typeface="Montserrat" panose="00000500000000000000" pitchFamily="2" charset="0"/>
                <a:ea typeface="Montserrat Black" pitchFamily="34" charset="-122"/>
                <a:cs typeface="Montserrat Black" pitchFamily="34" charset="-120"/>
              </a:rPr>
              <a:t>Bits </a:t>
            </a:r>
            <a:r>
              <a:rPr lang="en-US" sz="3700" b="1" dirty="0" err="1">
                <a:solidFill>
                  <a:srgbClr val="1F497D"/>
                </a:solidFill>
                <a:latin typeface="Montserrat" panose="00000500000000000000" pitchFamily="2" charset="0"/>
                <a:ea typeface="Montserrat Black" pitchFamily="34" charset="-122"/>
                <a:cs typeface="Montserrat Black" pitchFamily="34" charset="-120"/>
              </a:rPr>
              <a:t>và</a:t>
            </a:r>
            <a:r>
              <a:rPr lang="en-US" sz="3700" b="1" dirty="0">
                <a:solidFill>
                  <a:srgbClr val="1F497D"/>
                </a:solidFill>
                <a:latin typeface="Montserrat" panose="00000500000000000000" pitchFamily="2" charset="0"/>
                <a:ea typeface="Montserrat Black" pitchFamily="34" charset="-122"/>
                <a:cs typeface="Montserrat Black" pitchFamily="34" charset="-120"/>
              </a:rPr>
              <a:t> Bytes</a:t>
            </a:r>
            <a:endParaRPr lang="en-US" sz="3700" dirty="0">
              <a:solidFill>
                <a:prstClr val="black"/>
              </a:solidFill>
              <a:latin typeface="Montserrat" panose="00000500000000000000" pitchFamily="2" charset="0"/>
            </a:endParaRPr>
          </a:p>
        </p:txBody>
      </p:sp>
      <p:sp>
        <p:nvSpPr>
          <p:cNvPr id="3" name="TextBox 2">
            <a:extLst>
              <a:ext uri="{FF2B5EF4-FFF2-40B4-BE49-F238E27FC236}">
                <a16:creationId xmlns:a16="http://schemas.microsoft.com/office/drawing/2014/main" id="{BDB2258B-8D05-8F6E-51A2-C7D64087C1C4}"/>
              </a:ext>
            </a:extLst>
          </p:cNvPr>
          <p:cNvSpPr txBox="1"/>
          <p:nvPr/>
        </p:nvSpPr>
        <p:spPr>
          <a:xfrm>
            <a:off x="3160232" y="5772256"/>
            <a:ext cx="8382000" cy="646331"/>
          </a:xfrm>
          <a:prstGeom prst="rect">
            <a:avLst/>
          </a:prstGeom>
          <a:noFill/>
        </p:spPr>
        <p:txBody>
          <a:bodyPr wrap="square" rtlCol="0">
            <a:spAutoFit/>
          </a:bodyPr>
          <a:lstStyle/>
          <a:p>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2</a:t>
            </a:r>
            <a:r>
              <a:rPr lang="en-US" sz="2000" baseline="30000" dirty="0">
                <a:solidFill>
                  <a:srgbClr val="474747"/>
                </a:solidFill>
                <a:latin typeface="Cambria Math" panose="02040503050406030204" pitchFamily="18" charset="0"/>
                <a:ea typeface="Cambria Math" panose="02040503050406030204" pitchFamily="18" charset="0"/>
                <a:cs typeface="Roboto Medium" panose="02000000000000000000" pitchFamily="2" charset="0"/>
              </a:rPr>
              <a:t>0</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1 + 2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1</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0</a:t>
            </a:r>
            <a:r>
              <a:rPr lang="en-US" sz="2000" baseline="30000" dirty="0">
                <a:solidFill>
                  <a:srgbClr val="474747"/>
                </a:solidFill>
                <a:latin typeface="Cambria Math" panose="02040503050406030204" pitchFamily="18" charset="0"/>
                <a:ea typeface="Cambria Math" panose="02040503050406030204" pitchFamily="18" charset="0"/>
                <a:cs typeface="Roboto Medium" panose="02000000000000000000" pitchFamily="2" charset="0"/>
              </a:rPr>
              <a:t>  </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2</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1 + 2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3</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1 + 2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4</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0 + 2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5</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1 + 2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6</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0 + 2</a:t>
            </a:r>
            <a:r>
              <a:rPr lang="en-US" sz="2000" b="1" i="0" baseline="30000" dirty="0">
                <a:solidFill>
                  <a:srgbClr val="474747"/>
                </a:solidFill>
                <a:effectLst/>
                <a:latin typeface="Cambria Math" panose="02040503050406030204" pitchFamily="18" charset="0"/>
                <a:ea typeface="Cambria Math" panose="02040503050406030204" pitchFamily="18" charset="0"/>
                <a:cs typeface="Roboto Medium" panose="02000000000000000000" pitchFamily="2" charset="0"/>
              </a:rPr>
              <a:t>7</a:t>
            </a:r>
            <a:r>
              <a:rPr lang="en-US" sz="2000" b="1" i="0" dirty="0">
                <a:solidFill>
                  <a:srgbClr val="767676"/>
                </a:solidFill>
                <a:effectLst/>
                <a:latin typeface="Cambria Math" panose="02040503050406030204" pitchFamily="18" charset="0"/>
                <a:ea typeface="Cambria Math" panose="02040503050406030204" pitchFamily="18" charset="0"/>
                <a:cs typeface="Roboto Medium" panose="02000000000000000000" pitchFamily="2" charset="0"/>
              </a:rPr>
              <a:t> * 1 = </a:t>
            </a:r>
            <a:r>
              <a:rPr lang="en-US" sz="3600" b="1" i="0" dirty="0">
                <a:solidFill>
                  <a:srgbClr val="FF0000"/>
                </a:solidFill>
                <a:effectLst/>
                <a:latin typeface="Cambria Math" panose="02040503050406030204" pitchFamily="18" charset="0"/>
                <a:ea typeface="Cambria Math" panose="02040503050406030204" pitchFamily="18" charset="0"/>
                <a:cs typeface="Roboto Medium" panose="02000000000000000000" pitchFamily="2" charset="0"/>
              </a:rPr>
              <a:t>173</a:t>
            </a:r>
            <a:endParaRPr lang="en-US" sz="3600" dirty="0">
              <a:solidFill>
                <a:srgbClr val="FF0000"/>
              </a:solidFill>
              <a:latin typeface="Cambria Math" panose="02040503050406030204" pitchFamily="18" charset="0"/>
              <a:ea typeface="Cambria Math" panose="02040503050406030204" pitchFamily="18" charset="0"/>
              <a:cs typeface="Roboto Medium" panose="02000000000000000000"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F9A105-CC65-1068-8587-781375D80BE1}"/>
                  </a:ext>
                </a:extLst>
              </p:cNvPr>
              <p:cNvSpPr txBox="1"/>
              <p:nvPr/>
            </p:nvSpPr>
            <p:spPr>
              <a:xfrm>
                <a:off x="1066800" y="5715000"/>
                <a:ext cx="2285288" cy="8697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𝑉𝑎𝑙𝑢𝑒</m:t>
                      </m:r>
                      <m:r>
                        <a:rPr lang="en-US" i="0">
                          <a:latin typeface="Cambria Math" panose="02040503050406030204" pitchFamily="18" charset="0"/>
                        </a:rPr>
                        <m:t>= </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 = 0</m:t>
                          </m:r>
                        </m:sub>
                        <m:sup>
                          <m:r>
                            <a:rPr lang="en-US" i="0">
                              <a:latin typeface="Cambria Math" panose="02040503050406030204" pitchFamily="18" charset="0"/>
                            </a:rPr>
                            <m:t>7</m:t>
                          </m:r>
                        </m:sup>
                        <m:e>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2</m:t>
                              </m:r>
                            </m:e>
                            <m:sup>
                              <m:r>
                                <a:rPr lang="en-US" i="1">
                                  <a:latin typeface="Cambria Math" panose="02040503050406030204" pitchFamily="18" charset="0"/>
                                </a:rPr>
                                <m:t>𝑖</m:t>
                              </m:r>
                            </m:sup>
                          </m:s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m:t>
                              </m:r>
                            </m:sub>
                          </m:sSub>
                        </m:e>
                      </m:nary>
                    </m:oMath>
                  </m:oMathPara>
                </a14:m>
                <a:endParaRPr lang="en-US" dirty="0">
                  <a:latin typeface="Roboto Medium" panose="02000000000000000000" pitchFamily="2" charset="0"/>
                  <a:ea typeface="Roboto Medium" panose="02000000000000000000" pitchFamily="2" charset="0"/>
                  <a:cs typeface="Roboto Medium" panose="02000000000000000000" pitchFamily="2" charset="0"/>
                </a:endParaRPr>
              </a:p>
            </p:txBody>
          </p:sp>
        </mc:Choice>
        <mc:Fallback xmlns="">
          <p:sp>
            <p:nvSpPr>
              <p:cNvPr id="5" name="TextBox 4">
                <a:extLst>
                  <a:ext uri="{FF2B5EF4-FFF2-40B4-BE49-F238E27FC236}">
                    <a16:creationId xmlns:a16="http://schemas.microsoft.com/office/drawing/2014/main" id="{D0B51B77-353C-B3B6-7B18-33A328A6C015}"/>
                  </a:ext>
                </a:extLst>
              </p:cNvPr>
              <p:cNvSpPr txBox="1">
                <a:spLocks noRot="1" noChangeAspect="1" noMove="1" noResize="1" noEditPoints="1" noAdjustHandles="1" noChangeArrowheads="1" noChangeShapeType="1" noTextEdit="1"/>
              </p:cNvSpPr>
              <p:nvPr/>
            </p:nvSpPr>
            <p:spPr>
              <a:xfrm>
                <a:off x="1066800" y="5715000"/>
                <a:ext cx="2285288" cy="869725"/>
              </a:xfrm>
              <a:prstGeom prst="rect">
                <a:avLst/>
              </a:prstGeom>
              <a:blipFill>
                <a:blip r:embed="rId4"/>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B4A5691-4A96-98DE-B3F2-D7957947571F}"/>
              </a:ext>
            </a:extLst>
          </p:cNvPr>
          <p:cNvPicPr>
            <a:picLocks noChangeAspect="1"/>
          </p:cNvPicPr>
          <p:nvPr/>
        </p:nvPicPr>
        <p:blipFill>
          <a:blip r:embed="rId5"/>
          <a:stretch>
            <a:fillRect/>
          </a:stretch>
        </p:blipFill>
        <p:spPr>
          <a:xfrm>
            <a:off x="381000" y="1769469"/>
            <a:ext cx="4868728" cy="3319062"/>
          </a:xfrm>
          <a:prstGeom prst="rect">
            <a:avLst/>
          </a:prstGeom>
        </p:spPr>
      </p:pic>
      <p:pic>
        <p:nvPicPr>
          <p:cNvPr id="6" name="Picture 5">
            <a:extLst>
              <a:ext uri="{FF2B5EF4-FFF2-40B4-BE49-F238E27FC236}">
                <a16:creationId xmlns:a16="http://schemas.microsoft.com/office/drawing/2014/main" id="{4453E740-F31A-30FE-9795-B3157CE244D5}"/>
              </a:ext>
            </a:extLst>
          </p:cNvPr>
          <p:cNvPicPr>
            <a:picLocks noChangeAspect="1"/>
          </p:cNvPicPr>
          <p:nvPr/>
        </p:nvPicPr>
        <p:blipFill>
          <a:blip r:embed="rId6"/>
          <a:stretch>
            <a:fillRect/>
          </a:stretch>
        </p:blipFill>
        <p:spPr>
          <a:xfrm>
            <a:off x="6248400" y="2590010"/>
            <a:ext cx="5477539" cy="1849900"/>
          </a:xfrm>
          <a:prstGeom prst="rect">
            <a:avLst/>
          </a:prstGeom>
        </p:spPr>
      </p:pic>
    </p:spTree>
    <p:extLst>
      <p:ext uri="{BB962C8B-B14F-4D97-AF65-F5344CB8AC3E}">
        <p14:creationId xmlns:p14="http://schemas.microsoft.com/office/powerpoint/2010/main" val="340480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E8280-E063-92DE-7AC6-97838A6CF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EDCE2-F047-1D20-CF9C-07C52D8DD47C}"/>
              </a:ext>
            </a:extLst>
          </p:cNvPr>
          <p:cNvSpPr>
            <a:spLocks noGrp="1"/>
          </p:cNvSpPr>
          <p:nvPr>
            <p:ph type="ctrTitle"/>
          </p:nvPr>
        </p:nvSpPr>
        <p:spPr/>
        <p:txBody>
          <a:bodyPr/>
          <a:lstStyle/>
          <a:p>
            <a:r>
              <a:rPr lang="en-VN" dirty="0"/>
              <a:t>VECTOR</a:t>
            </a:r>
          </a:p>
        </p:txBody>
      </p:sp>
      <p:sp>
        <p:nvSpPr>
          <p:cNvPr id="3" name="Subtitle 2">
            <a:extLst>
              <a:ext uri="{FF2B5EF4-FFF2-40B4-BE49-F238E27FC236}">
                <a16:creationId xmlns:a16="http://schemas.microsoft.com/office/drawing/2014/main" id="{A5FC158F-0739-9B11-197F-BF66E4D7AFFC}"/>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54074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6760E-0658-9497-7282-AA5EDE5DF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6B84DC-F920-A637-04F6-6912459C4ADE}"/>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068B4B4C-6E2D-0232-42E5-1B7C1C024BAC}"/>
              </a:ext>
            </a:extLst>
          </p:cNvPr>
          <p:cNvSpPr>
            <a:spLocks noGrp="1"/>
          </p:cNvSpPr>
          <p:nvPr>
            <p:ph idx="1"/>
          </p:nvPr>
        </p:nvSpPr>
        <p:spPr>
          <a:xfrm>
            <a:off x="139274" y="1417637"/>
            <a:ext cx="4661326" cy="4602163"/>
          </a:xfrm>
        </p:spPr>
        <p:txBody>
          <a:bodyPr>
            <a:normAutofit lnSpcReduction="10000"/>
          </a:bodyPr>
          <a:lstStyle/>
          <a:p>
            <a:pPr algn="l"/>
            <a:r>
              <a:rPr lang="en-US" dirty="0" err="1">
                <a:latin typeface="Roboto Medium" panose="02000000000000000000" pitchFamily="2" charset="0"/>
                <a:ea typeface="Roboto Medium" panose="02000000000000000000" pitchFamily="2" charset="0"/>
                <a:cs typeface="Roboto Medium" panose="02000000000000000000" pitchFamily="2" charset="0"/>
              </a:rPr>
              <a:t>Là</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đối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tượng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toán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học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cơ</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bản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được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sử</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dụng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trong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hầu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hết</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game </a:t>
            </a:r>
            <a:r>
              <a:rPr lang="en-US" dirty="0" err="1">
                <a:latin typeface="Roboto Medium" panose="02000000000000000000" pitchFamily="2" charset="0"/>
                <a:ea typeface="Roboto Medium" panose="02000000000000000000" pitchFamily="2" charset="0"/>
                <a:cs typeface="Roboto Medium" panose="02000000000000000000" pitchFamily="2" charset="0"/>
              </a:rPr>
              <a:t>và</a:t>
            </a:r>
            <a:r>
              <a:rPr lang="en-US" dirty="0">
                <a:latin typeface="Roboto Medium" panose="02000000000000000000" pitchFamily="2" charset="0"/>
                <a:ea typeface="Roboto Medium" panose="02000000000000000000" pitchFamily="2" charset="0"/>
                <a:cs typeface="Roboto Medium" panose="02000000000000000000" pitchFamily="2" charset="0"/>
              </a:rPr>
              <a:t> game engine</a:t>
            </a:r>
          </a:p>
          <a:p>
            <a:pPr algn="l"/>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Phần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lớn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vector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lập</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trình</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game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là</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2D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x,y</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3D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x,y,z</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một</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số</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trường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hợp</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đặc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biệt</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là</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4D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x,y,z,w</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a:t>
            </a: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6" name="Picture 5">
            <a:extLst>
              <a:ext uri="{FF2B5EF4-FFF2-40B4-BE49-F238E27FC236}">
                <a16:creationId xmlns:a16="http://schemas.microsoft.com/office/drawing/2014/main" id="{B95AF0E6-557C-739C-6F53-18722ADE063E}"/>
              </a:ext>
            </a:extLst>
          </p:cNvPr>
          <p:cNvPicPr>
            <a:picLocks noChangeAspect="1"/>
          </p:cNvPicPr>
          <p:nvPr/>
        </p:nvPicPr>
        <p:blipFill>
          <a:blip r:embed="rId2"/>
          <a:stretch>
            <a:fillRect/>
          </a:stretch>
        </p:blipFill>
        <p:spPr>
          <a:xfrm>
            <a:off x="5867400" y="1600199"/>
            <a:ext cx="2209800" cy="1245793"/>
          </a:xfrm>
          <a:prstGeom prst="rect">
            <a:avLst/>
          </a:prstGeom>
        </p:spPr>
      </p:pic>
      <p:pic>
        <p:nvPicPr>
          <p:cNvPr id="9" name="Picture 2" descr="vector 3D vertex">
            <a:extLst>
              <a:ext uri="{FF2B5EF4-FFF2-40B4-BE49-F238E27FC236}">
                <a16:creationId xmlns:a16="http://schemas.microsoft.com/office/drawing/2014/main" id="{08585091-D4D3-A417-9526-1CCEA99F9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050325"/>
            <a:ext cx="5670990" cy="279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05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903CB-9CF6-2B85-2169-F5959E87F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3E0F3-9A5D-0D9D-5295-498F36E925CB}"/>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686D78EE-BC81-4726-47B9-B229D229F8E0}"/>
              </a:ext>
            </a:extLst>
          </p:cNvPr>
          <p:cNvSpPr>
            <a:spLocks noGrp="1"/>
          </p:cNvSpPr>
          <p:nvPr>
            <p:ph idx="1"/>
          </p:nvPr>
        </p:nvSpPr>
        <p:spPr>
          <a:xfrm>
            <a:off x="139274" y="1417637"/>
            <a:ext cx="4508925" cy="5181599"/>
          </a:xfrm>
        </p:spPr>
        <p:txBody>
          <a:bodyPr>
            <a:normAutofit/>
          </a:bodyPr>
          <a:lstStyle/>
          <a:p>
            <a:pPr algn="l"/>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Dùng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để</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biểu</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diễn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một</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lực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vận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tốc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gia</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tốc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ma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sát</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của</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đối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tượng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thế</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giới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game</a:t>
            </a:r>
          </a:p>
          <a:p>
            <a:pPr algn="l"/>
            <a:r>
              <a:rPr lang="en-US" dirty="0" err="1">
                <a:latin typeface="Roboto Medium" panose="02000000000000000000" pitchFamily="2" charset="0"/>
                <a:ea typeface="Roboto Medium" panose="02000000000000000000" pitchFamily="2" charset="0"/>
                <a:cs typeface="Roboto Medium" panose="02000000000000000000" pitchFamily="2" charset="0"/>
              </a:rPr>
              <a:t>Dễ</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thực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hiện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phép</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cộng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trừ</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nhân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vô</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hướng</a:t>
            </a:r>
            <a:r>
              <a:rPr lang="en-US" dirty="0">
                <a:latin typeface="Roboto Medium" panose="02000000000000000000" pitchFamily="2" charset="0"/>
                <a:ea typeface="Roboto Medium" panose="02000000000000000000" pitchFamily="2" charset="0"/>
                <a:cs typeface="Roboto Medium" panose="02000000000000000000" pitchFamily="2" charset="0"/>
              </a:rPr>
              <a:t>,...</a:t>
            </a: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1028" name="Picture 4" descr="vector physics">
            <a:extLst>
              <a:ext uri="{FF2B5EF4-FFF2-40B4-BE49-F238E27FC236}">
                <a16:creationId xmlns:a16="http://schemas.microsoft.com/office/drawing/2014/main" id="{9299C8ED-F38B-279E-D897-789B20C35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922" y="1600200"/>
            <a:ext cx="6042478" cy="407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085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1D686-6E1A-DDF0-3834-9A61F955F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05AE3-02EE-630B-094C-BBA64CDFF676}"/>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4603D1A4-1177-78E3-501A-C0B9C0B933CE}"/>
              </a:ext>
            </a:extLst>
          </p:cNvPr>
          <p:cNvSpPr>
            <a:spLocks noGrp="1"/>
          </p:cNvSpPr>
          <p:nvPr>
            <p:ph idx="1"/>
          </p:nvPr>
        </p:nvSpPr>
        <p:spPr>
          <a:xfrm>
            <a:off x="139274" y="1417637"/>
            <a:ext cx="4661326" cy="4602163"/>
          </a:xfrm>
        </p:spPr>
        <p:txBody>
          <a:bodyPr>
            <a:normAutofit/>
          </a:bodyPr>
          <a:lstStyle/>
          <a:p>
            <a:pPr algn="l"/>
            <a:r>
              <a:rPr lang="en-US" dirty="0" err="1">
                <a:latin typeface="Roboto Medium" panose="02000000000000000000" pitchFamily="2" charset="0"/>
                <a:ea typeface="Roboto Medium" panose="02000000000000000000" pitchFamily="2" charset="0"/>
                <a:cs typeface="Roboto Medium" panose="02000000000000000000" pitchFamily="2" charset="0"/>
              </a:rPr>
              <a:t>Còn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được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sử</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dụng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để</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biểu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diễn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bề</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mặt</a:t>
            </a:r>
            <a:r>
              <a:rPr lang="en-US" dirty="0">
                <a:latin typeface="Roboto Medium" panose="02000000000000000000" pitchFamily="2" charset="0"/>
                <a:ea typeface="Roboto Medium" panose="02000000000000000000" pitchFamily="2" charset="0"/>
                <a:cs typeface="Roboto Medium" panose="02000000000000000000" pitchFamily="2" charset="0"/>
              </a:rPr>
              <a:t> 3D. Trong </a:t>
            </a:r>
            <a:r>
              <a:rPr lang="en-US" dirty="0" err="1">
                <a:latin typeface="Roboto Medium" panose="02000000000000000000" pitchFamily="2" charset="0"/>
                <a:ea typeface="Roboto Medium" panose="02000000000000000000" pitchFamily="2" charset="0"/>
                <a:cs typeface="Roboto Medium" panose="02000000000000000000" pitchFamily="2" charset="0"/>
              </a:rPr>
              <a:t>đó</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mỗi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phần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tử</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của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bề</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mặt</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là</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một</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giác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mỗi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giác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này</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có</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một</a:t>
            </a:r>
            <a:r>
              <a:rPr lang="en-US" dirty="0">
                <a:latin typeface="Roboto Medium" panose="02000000000000000000" pitchFamily="2" charset="0"/>
                <a:ea typeface="Roboto Medium" panose="02000000000000000000" pitchFamily="2" charset="0"/>
                <a:cs typeface="Roboto Medium" panose="02000000000000000000" pitchFamily="2" charset="0"/>
              </a:rPr>
              <a:t> normal vector </a:t>
            </a:r>
            <a:r>
              <a:rPr lang="en-US" dirty="0" err="1">
                <a:latin typeface="Roboto Medium" panose="02000000000000000000" pitchFamily="2" charset="0"/>
                <a:ea typeface="Roboto Medium" panose="02000000000000000000" pitchFamily="2" charset="0"/>
                <a:cs typeface="Roboto Medium" panose="02000000000000000000" pitchFamily="2" charset="0"/>
              </a:rPr>
              <a:t>biểu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diễn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hướn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của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bề</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mặt</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4098" name="Picture 2" descr="triangle normal vector">
            <a:extLst>
              <a:ext uri="{FF2B5EF4-FFF2-40B4-BE49-F238E27FC236}">
                <a16:creationId xmlns:a16="http://schemas.microsoft.com/office/drawing/2014/main" id="{06F7F6A2-1382-E552-76C3-3317804A7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168" y="3107061"/>
            <a:ext cx="4998946" cy="35451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ace and Vertex Normal Vectors (Direct3D 9) - Win32 apps | Microsoft Learn">
            <a:extLst>
              <a:ext uri="{FF2B5EF4-FFF2-40B4-BE49-F238E27FC236}">
                <a16:creationId xmlns:a16="http://schemas.microsoft.com/office/drawing/2014/main" id="{44F6BA1E-6666-D511-B1C6-B14322333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113161"/>
            <a:ext cx="55372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811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D822D-E8CE-DAD0-4B9D-D091E4AB0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30F4E-9CF4-F78E-76FB-A5D02A937868}"/>
              </a:ext>
            </a:extLst>
          </p:cNvPr>
          <p:cNvSpPr>
            <a:spLocks noGrp="1"/>
          </p:cNvSpPr>
          <p:nvPr>
            <p:ph type="title"/>
          </p:nvPr>
        </p:nvSpPr>
        <p:spPr/>
        <p:txBody>
          <a:bodyPr/>
          <a:lstStyle/>
          <a:p>
            <a:r>
              <a:rPr lang="en-VN"/>
              <a:t>Vector</a:t>
            </a:r>
          </a:p>
        </p:txBody>
      </p:sp>
      <p:sp>
        <p:nvSpPr>
          <p:cNvPr id="3" name="Content Placeholder 2">
            <a:extLst>
              <a:ext uri="{FF2B5EF4-FFF2-40B4-BE49-F238E27FC236}">
                <a16:creationId xmlns:a16="http://schemas.microsoft.com/office/drawing/2014/main" id="{D4931BF4-E4D5-9F29-E360-87F58C5849DC}"/>
              </a:ext>
            </a:extLst>
          </p:cNvPr>
          <p:cNvSpPr>
            <a:spLocks noGrp="1"/>
          </p:cNvSpPr>
          <p:nvPr>
            <p:ph idx="1"/>
          </p:nvPr>
        </p:nvSpPr>
        <p:spPr>
          <a:xfrm>
            <a:off x="139274" y="1417638"/>
            <a:ext cx="11608226" cy="1864724"/>
          </a:xfrm>
        </p:spPr>
        <p:txBody>
          <a:bodyPr>
            <a:normAutofit/>
          </a:bodyPr>
          <a:lstStyle/>
          <a:p>
            <a:pPr algn="l"/>
            <a:r>
              <a:rPr lang="en-US" dirty="0" err="1">
                <a:latin typeface="Roboto Medium" panose="02000000000000000000" pitchFamily="2" charset="0"/>
                <a:ea typeface="Roboto Medium" panose="02000000000000000000" pitchFamily="2" charset="0"/>
                <a:cs typeface="Roboto Medium" panose="02000000000000000000" pitchFamily="2" charset="0"/>
              </a:rPr>
              <a:t>Phép</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nhân</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lvl="1"/>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Tăng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giảm</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độ</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lớn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vector (scaling)</a:t>
            </a:r>
          </a:p>
          <a:p>
            <a:pPr lvl="1"/>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Đảo</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hướng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vector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xoay</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180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độ</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a:t>
            </a: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4" name="Rectangle 3">
            <a:extLst>
              <a:ext uri="{FF2B5EF4-FFF2-40B4-BE49-F238E27FC236}">
                <a16:creationId xmlns:a16="http://schemas.microsoft.com/office/drawing/2014/main" id="{D318E9C6-FA8D-FB1B-FDB1-B000FD2F48D3}"/>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98E0FA1B-F3E0-B9C4-5B97-95F240D2BB16}"/>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9" name="Picture 8">
            <a:extLst>
              <a:ext uri="{FF2B5EF4-FFF2-40B4-BE49-F238E27FC236}">
                <a16:creationId xmlns:a16="http://schemas.microsoft.com/office/drawing/2014/main" id="{0F466BFF-5FE5-093B-7CDD-C23573D3B242}"/>
              </a:ext>
            </a:extLst>
          </p:cNvPr>
          <p:cNvPicPr>
            <a:picLocks noChangeAspect="1"/>
          </p:cNvPicPr>
          <p:nvPr/>
        </p:nvPicPr>
        <p:blipFill>
          <a:blip r:embed="rId2"/>
          <a:stretch>
            <a:fillRect/>
          </a:stretch>
        </p:blipFill>
        <p:spPr>
          <a:xfrm>
            <a:off x="485643" y="3543555"/>
            <a:ext cx="3352800" cy="1900875"/>
          </a:xfrm>
          <a:prstGeom prst="rect">
            <a:avLst/>
          </a:prstGeom>
        </p:spPr>
      </p:pic>
      <p:pic>
        <p:nvPicPr>
          <p:cNvPr id="10" name="Picture 9">
            <a:extLst>
              <a:ext uri="{FF2B5EF4-FFF2-40B4-BE49-F238E27FC236}">
                <a16:creationId xmlns:a16="http://schemas.microsoft.com/office/drawing/2014/main" id="{17C192F3-CBF3-C614-DAA1-7E3865BF4B3F}"/>
              </a:ext>
            </a:extLst>
          </p:cNvPr>
          <p:cNvPicPr>
            <a:picLocks noChangeAspect="1"/>
          </p:cNvPicPr>
          <p:nvPr/>
        </p:nvPicPr>
        <p:blipFill>
          <a:blip r:embed="rId3"/>
          <a:stretch>
            <a:fillRect/>
          </a:stretch>
        </p:blipFill>
        <p:spPr>
          <a:xfrm>
            <a:off x="4184812" y="3575639"/>
            <a:ext cx="3062211" cy="1890761"/>
          </a:xfrm>
          <a:prstGeom prst="rect">
            <a:avLst/>
          </a:prstGeom>
        </p:spPr>
      </p:pic>
      <p:pic>
        <p:nvPicPr>
          <p:cNvPr id="11" name="Picture 10">
            <a:extLst>
              <a:ext uri="{FF2B5EF4-FFF2-40B4-BE49-F238E27FC236}">
                <a16:creationId xmlns:a16="http://schemas.microsoft.com/office/drawing/2014/main" id="{095367F1-5285-7E69-7539-2245894F098E}"/>
              </a:ext>
            </a:extLst>
          </p:cNvPr>
          <p:cNvPicPr>
            <a:picLocks noChangeAspect="1"/>
          </p:cNvPicPr>
          <p:nvPr/>
        </p:nvPicPr>
        <p:blipFill>
          <a:blip r:embed="rId4"/>
          <a:stretch>
            <a:fillRect/>
          </a:stretch>
        </p:blipFill>
        <p:spPr>
          <a:xfrm>
            <a:off x="7467600" y="3532746"/>
            <a:ext cx="4279900" cy="1879600"/>
          </a:xfrm>
          <a:prstGeom prst="rect">
            <a:avLst/>
          </a:prstGeom>
        </p:spPr>
      </p:pic>
    </p:spTree>
    <p:extLst>
      <p:ext uri="{BB962C8B-B14F-4D97-AF65-F5344CB8AC3E}">
        <p14:creationId xmlns:p14="http://schemas.microsoft.com/office/powerpoint/2010/main" val="9163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C3D4-7970-9E85-C3F2-1529C3408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E4877F-FD8C-8D21-4959-988546AD5D0C}"/>
              </a:ext>
            </a:extLst>
          </p:cNvPr>
          <p:cNvSpPr>
            <a:spLocks noGrp="1"/>
          </p:cNvSpPr>
          <p:nvPr>
            <p:ph type="title"/>
          </p:nvPr>
        </p:nvSpPr>
        <p:spPr/>
        <p:txBody>
          <a:bodyPr/>
          <a:lstStyle/>
          <a:p>
            <a:r>
              <a:rPr lang="en-VN"/>
              <a:t>Tích vô hướng Dot - Product</a:t>
            </a:r>
          </a:p>
        </p:txBody>
      </p:sp>
      <p:sp>
        <p:nvSpPr>
          <p:cNvPr id="3" name="Content Placeholder 2">
            <a:extLst>
              <a:ext uri="{FF2B5EF4-FFF2-40B4-BE49-F238E27FC236}">
                <a16:creationId xmlns:a16="http://schemas.microsoft.com/office/drawing/2014/main" id="{2346E3D4-0845-D43A-C3F0-90233F1CB415}"/>
              </a:ext>
            </a:extLst>
          </p:cNvPr>
          <p:cNvSpPr>
            <a:spLocks noGrp="1"/>
          </p:cNvSpPr>
          <p:nvPr>
            <p:ph idx="1"/>
          </p:nvPr>
        </p:nvSpPr>
        <p:spPr>
          <a:xfrm>
            <a:off x="139274" y="1417637"/>
            <a:ext cx="4966126" cy="4602163"/>
          </a:xfrm>
        </p:spPr>
        <p:txBody>
          <a:bodyPr>
            <a:normAutofit fontScale="92500"/>
          </a:bodyPr>
          <a:lstStyle/>
          <a:p>
            <a:pPr marL="0" indent="0" algn="l">
              <a:buNone/>
            </a:pPr>
            <a:r>
              <a:rPr lang="en-US" dirty="0" err="1">
                <a:latin typeface="Roboto Medium" panose="02000000000000000000" pitchFamily="2" charset="0"/>
                <a:ea typeface="Roboto Medium" panose="02000000000000000000" pitchFamily="2" charset="0"/>
                <a:cs typeface="Roboto Medium" panose="02000000000000000000" pitchFamily="2" charset="0"/>
              </a:rPr>
              <a:t>Tích</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vô</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hướng</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r>
              <a:rPr lang="en-US" dirty="0" err="1">
                <a:latin typeface="Roboto Medium" panose="02000000000000000000" pitchFamily="2" charset="0"/>
                <a:ea typeface="Roboto Medium" panose="02000000000000000000" pitchFamily="2" charset="0"/>
                <a:cs typeface="Roboto Medium" panose="02000000000000000000" pitchFamily="2" charset="0"/>
              </a:rPr>
              <a:t>Được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sử</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dụng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để</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tính</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độ</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dài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của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một</a:t>
            </a:r>
            <a:r>
              <a:rPr lang="en-US" dirty="0">
                <a:latin typeface="Roboto Medium" panose="02000000000000000000" pitchFamily="2" charset="0"/>
                <a:ea typeface="Roboto Medium" panose="02000000000000000000" pitchFamily="2" charset="0"/>
                <a:cs typeface="Roboto Medium" panose="02000000000000000000" pitchFamily="2" charset="0"/>
              </a:rPr>
              <a:t> vector </a:t>
            </a:r>
            <a:r>
              <a:rPr lang="en-US" dirty="0" err="1">
                <a:latin typeface="Roboto Medium" panose="02000000000000000000" pitchFamily="2" charset="0"/>
                <a:ea typeface="Roboto Medium" panose="02000000000000000000" pitchFamily="2" charset="0"/>
                <a:cs typeface="Roboto Medium" panose="02000000000000000000" pitchFamily="2" charset="0"/>
              </a:rPr>
              <a:t>khi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chiếu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lên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một</a:t>
            </a:r>
            <a:r>
              <a:rPr lang="en-US" dirty="0">
                <a:latin typeface="Roboto Medium" panose="02000000000000000000" pitchFamily="2" charset="0"/>
                <a:ea typeface="Roboto Medium" panose="02000000000000000000" pitchFamily="2" charset="0"/>
                <a:cs typeface="Roboto Medium" panose="02000000000000000000" pitchFamily="2" charset="0"/>
              </a:rPr>
              <a:t> vector </a:t>
            </a:r>
            <a:r>
              <a:rPr lang="en-US" dirty="0" err="1">
                <a:latin typeface="Roboto Medium" panose="02000000000000000000" pitchFamily="2" charset="0"/>
                <a:ea typeface="Roboto Medium" panose="02000000000000000000" pitchFamily="2" charset="0"/>
                <a:cs typeface="Roboto Medium" panose="02000000000000000000" pitchFamily="2" charset="0"/>
              </a:rPr>
              <a:t>khác</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Được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sử</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dụng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để</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so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sánh</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về</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hướng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giữa</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2 vector:</a:t>
            </a:r>
          </a:p>
          <a:p>
            <a:pPr lvl="1"/>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Cùng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hướng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nếu</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tích</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&gt; 0</a:t>
            </a:r>
          </a:p>
          <a:p>
            <a:pPr lvl="1"/>
            <a:r>
              <a:rPr lang="en-US" dirty="0" err="1">
                <a:latin typeface="Roboto Medium" panose="02000000000000000000" pitchFamily="2" charset="0"/>
                <a:ea typeface="Roboto Medium" panose="02000000000000000000" pitchFamily="2" charset="0"/>
                <a:cs typeface="Roboto Medium" panose="02000000000000000000" pitchFamily="2" charset="0"/>
              </a:rPr>
              <a:t>Vuông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góc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nếu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tích</a:t>
            </a:r>
            <a:r>
              <a:rPr lang="en-US" dirty="0">
                <a:latin typeface="Roboto Medium" panose="02000000000000000000" pitchFamily="2" charset="0"/>
                <a:ea typeface="Roboto Medium" panose="02000000000000000000" pitchFamily="2" charset="0"/>
                <a:cs typeface="Roboto Medium" panose="02000000000000000000" pitchFamily="2" charset="0"/>
              </a:rPr>
              <a:t> = 0</a:t>
            </a:r>
          </a:p>
          <a:p>
            <a:pPr lvl="1"/>
            <a:r>
              <a:rPr lang="en-US" dirty="0" err="1">
                <a:latin typeface="Roboto Medium" panose="02000000000000000000" pitchFamily="2" charset="0"/>
                <a:ea typeface="Roboto Medium" panose="02000000000000000000" pitchFamily="2" charset="0"/>
                <a:cs typeface="Roboto Medium" panose="02000000000000000000" pitchFamily="2" charset="0"/>
              </a:rPr>
              <a:t>Ngược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hướng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nếu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tích</a:t>
            </a:r>
            <a:r>
              <a:rPr lang="en-US" dirty="0">
                <a:latin typeface="Roboto Medium" panose="02000000000000000000" pitchFamily="2" charset="0"/>
                <a:ea typeface="Roboto Medium" panose="02000000000000000000" pitchFamily="2" charset="0"/>
                <a:cs typeface="Roboto Medium" panose="02000000000000000000" pitchFamily="2" charset="0"/>
              </a:rPr>
              <a:t> &lt; 0</a:t>
            </a:r>
          </a:p>
          <a:p>
            <a:pPr lvl="1"/>
            <a:endParaRPr lang="en-US" b="0" i="0" dirty="0">
              <a:solidFill>
                <a:srgbClr val="666666"/>
              </a:solidFill>
              <a:effectLst/>
              <a:latin typeface="Roboto Medium" panose="02000000000000000000" pitchFamily="2" charset="0"/>
              <a:ea typeface="Roboto Medium" panose="02000000000000000000" pitchFamily="2" charset="0"/>
              <a:cs typeface="Roboto Medium" panose="02000000000000000000" pitchFamily="2" charset="0"/>
            </a:endParaRPr>
          </a:p>
          <a:p>
            <a:pPr lvl="1"/>
            <a:endParaRPr lang="en-US" b="0" i="0" dirty="0">
              <a:solidFill>
                <a:srgbClr val="666666"/>
              </a:solidFill>
              <a:effectLst/>
              <a:latin typeface="Roboto Medium" panose="02000000000000000000" pitchFamily="2" charset="0"/>
              <a:ea typeface="Roboto Medium" panose="02000000000000000000" pitchFamily="2" charset="0"/>
              <a:cs typeface="Roboto Medium" panose="02000000000000000000" pitchFamily="2" charset="0"/>
            </a:endParaRPr>
          </a:p>
          <a:p>
            <a:pPr lvl="1"/>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7170" name="Picture 2" descr="dot product">
            <a:extLst>
              <a:ext uri="{FF2B5EF4-FFF2-40B4-BE49-F238E27FC236}">
                <a16:creationId xmlns:a16="http://schemas.microsoft.com/office/drawing/2014/main" id="{C0A4E700-17F9-E524-B9E2-846F4EB5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147" y="2514600"/>
            <a:ext cx="6030383"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D6B879-0087-AE00-E801-F6D33E633B43}"/>
              </a:ext>
            </a:extLst>
          </p:cNvPr>
          <p:cNvPicPr>
            <a:picLocks noChangeAspect="1"/>
          </p:cNvPicPr>
          <p:nvPr/>
        </p:nvPicPr>
        <p:blipFill>
          <a:blip r:embed="rId3"/>
          <a:stretch>
            <a:fillRect/>
          </a:stretch>
        </p:blipFill>
        <p:spPr>
          <a:xfrm>
            <a:off x="5416147" y="1397193"/>
            <a:ext cx="3568700" cy="914400"/>
          </a:xfrm>
          <a:prstGeom prst="rect">
            <a:avLst/>
          </a:prstGeom>
        </p:spPr>
      </p:pic>
    </p:spTree>
    <p:extLst>
      <p:ext uri="{BB962C8B-B14F-4D97-AF65-F5344CB8AC3E}">
        <p14:creationId xmlns:p14="http://schemas.microsoft.com/office/powerpoint/2010/main" val="2571701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89798-AE28-FE6B-381D-941AC7204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179CCD-7FB3-DC41-6243-3DF29D5EEA1B}"/>
              </a:ext>
            </a:extLst>
          </p:cNvPr>
          <p:cNvSpPr>
            <a:spLocks noGrp="1"/>
          </p:cNvSpPr>
          <p:nvPr>
            <p:ph type="title"/>
          </p:nvPr>
        </p:nvSpPr>
        <p:spPr/>
        <p:txBody>
          <a:bodyPr/>
          <a:lstStyle/>
          <a:p>
            <a:r>
              <a:rPr lang="en-VN"/>
              <a:t>Tích có hướng (Cross – Product)</a:t>
            </a:r>
          </a:p>
        </p:txBody>
      </p:sp>
      <p:sp>
        <p:nvSpPr>
          <p:cNvPr id="3" name="Content Placeholder 2">
            <a:extLst>
              <a:ext uri="{FF2B5EF4-FFF2-40B4-BE49-F238E27FC236}">
                <a16:creationId xmlns:a16="http://schemas.microsoft.com/office/drawing/2014/main" id="{424AFF37-172A-E4FB-B9B6-E8CADA83718D}"/>
              </a:ext>
            </a:extLst>
          </p:cNvPr>
          <p:cNvSpPr>
            <a:spLocks noGrp="1"/>
          </p:cNvSpPr>
          <p:nvPr>
            <p:ph idx="1"/>
          </p:nvPr>
        </p:nvSpPr>
        <p:spPr>
          <a:xfrm>
            <a:off x="139274" y="1417637"/>
            <a:ext cx="4966126" cy="4602163"/>
          </a:xfrm>
        </p:spPr>
        <p:txBody>
          <a:bodyPr>
            <a:normAutofit/>
          </a:bodyPr>
          <a:lstStyle/>
          <a:p>
            <a:pPr marL="0" indent="0" algn="l">
              <a:buNone/>
            </a:pP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Dùng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để</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tính</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vector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pháp</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tuyến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của</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mặt</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phẳng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được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đại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diện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bởi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2 vector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cho</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trước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a:t>
            </a:r>
          </a:p>
          <a:p>
            <a:pPr marL="0" indent="0" algn="l">
              <a:buNone/>
            </a:pPr>
            <a:r>
              <a:rPr lang="en-US" dirty="0" err="1">
                <a:latin typeface="Roboto Medium" panose="02000000000000000000" pitchFamily="2" charset="0"/>
                <a:ea typeface="Roboto Medium" panose="02000000000000000000" pitchFamily="2" charset="0"/>
                <a:cs typeface="Roboto Medium" panose="02000000000000000000" pitchFamily="2" charset="0"/>
              </a:rPr>
              <a:t>Tập</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vector </a:t>
            </a:r>
            <a:r>
              <a:rPr lang="en-US" dirty="0" err="1">
                <a:latin typeface="Roboto Medium" panose="02000000000000000000" pitchFamily="2" charset="0"/>
                <a:ea typeface="Roboto Medium" panose="02000000000000000000" pitchFamily="2" charset="0"/>
                <a:cs typeface="Roboto Medium" panose="02000000000000000000" pitchFamily="2" charset="0"/>
              </a:rPr>
              <a:t>pháp</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tuyến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sử</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dụng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để</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biều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diễn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bề</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mặt</a:t>
            </a:r>
            <a:r>
              <a:rPr lang="en-US" dirty="0">
                <a:latin typeface="Roboto Medium" panose="02000000000000000000" pitchFamily="2" charset="0"/>
                <a:ea typeface="Roboto Medium" panose="02000000000000000000" pitchFamily="2" charset="0"/>
                <a:cs typeface="Roboto Medium" panose="02000000000000000000" pitchFamily="2" charset="0"/>
              </a:rPr>
              <a:t> cong.</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a:p>
            <a:pPr lvl="1"/>
            <a:endParaRPr lang="en-US" b="0" i="0" dirty="0">
              <a:solidFill>
                <a:srgbClr val="666666"/>
              </a:solidFill>
              <a:effectLst/>
              <a:latin typeface="Roboto Medium" panose="02000000000000000000" pitchFamily="2" charset="0"/>
              <a:ea typeface="Roboto Medium" panose="02000000000000000000" pitchFamily="2" charset="0"/>
              <a:cs typeface="Roboto Medium" panose="02000000000000000000" pitchFamily="2" charset="0"/>
            </a:endParaRPr>
          </a:p>
          <a:p>
            <a:pPr lvl="1"/>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10242" name="Picture 2" descr="cross product">
            <a:extLst>
              <a:ext uri="{FF2B5EF4-FFF2-40B4-BE49-F238E27FC236}">
                <a16:creationId xmlns:a16="http://schemas.microsoft.com/office/drawing/2014/main" id="{FE2B0EBD-CEBD-3BDA-C040-5ECD4B38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147" y="3581400"/>
            <a:ext cx="6337300" cy="22797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B4103D-BA9D-2578-B78C-AE132C9C3D6D}"/>
              </a:ext>
            </a:extLst>
          </p:cNvPr>
          <p:cNvPicPr>
            <a:picLocks noChangeAspect="1"/>
          </p:cNvPicPr>
          <p:nvPr/>
        </p:nvPicPr>
        <p:blipFill>
          <a:blip r:embed="rId3"/>
          <a:stretch>
            <a:fillRect/>
          </a:stretch>
        </p:blipFill>
        <p:spPr>
          <a:xfrm>
            <a:off x="5403852" y="1600200"/>
            <a:ext cx="3365500" cy="762000"/>
          </a:xfrm>
          <a:prstGeom prst="rect">
            <a:avLst/>
          </a:prstGeom>
        </p:spPr>
      </p:pic>
    </p:spTree>
    <p:extLst>
      <p:ext uri="{BB962C8B-B14F-4D97-AF65-F5344CB8AC3E}">
        <p14:creationId xmlns:p14="http://schemas.microsoft.com/office/powerpoint/2010/main" val="1649692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BC716-507B-919D-F533-75B0CFFB2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CC9BD-B506-D975-D60C-5781DE24B1EC}"/>
              </a:ext>
            </a:extLst>
          </p:cNvPr>
          <p:cNvSpPr>
            <a:spLocks noGrp="1"/>
          </p:cNvSpPr>
          <p:nvPr>
            <p:ph type="ctrTitle"/>
          </p:nvPr>
        </p:nvSpPr>
        <p:spPr/>
        <p:txBody>
          <a:bodyPr/>
          <a:lstStyle/>
          <a:p>
            <a:r>
              <a:rPr lang="en-VN" dirty="0"/>
              <a:t>MA TRẬN</a:t>
            </a:r>
          </a:p>
        </p:txBody>
      </p:sp>
      <p:sp>
        <p:nvSpPr>
          <p:cNvPr id="3" name="Subtitle 2">
            <a:extLst>
              <a:ext uri="{FF2B5EF4-FFF2-40B4-BE49-F238E27FC236}">
                <a16:creationId xmlns:a16="http://schemas.microsoft.com/office/drawing/2014/main" id="{C9CA27FA-DA18-0293-C5D6-C43E75CF1326}"/>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841293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FD239-01C7-DF55-6909-741D90CEA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C7895-E3D8-57DC-86C4-2B619C1FBDCE}"/>
              </a:ext>
            </a:extLst>
          </p:cNvPr>
          <p:cNvSpPr>
            <a:spLocks noGrp="1"/>
          </p:cNvSpPr>
          <p:nvPr>
            <p:ph type="title"/>
          </p:nvPr>
        </p:nvSpPr>
        <p:spPr/>
        <p:txBody>
          <a:bodyPr/>
          <a:lstStyle/>
          <a:p>
            <a:r>
              <a:rPr lang="en-VN"/>
              <a:t>CÁC ỨNG DỤNG</a:t>
            </a:r>
          </a:p>
        </p:txBody>
      </p:sp>
      <p:sp>
        <p:nvSpPr>
          <p:cNvPr id="3" name="Content Placeholder 2">
            <a:extLst>
              <a:ext uri="{FF2B5EF4-FFF2-40B4-BE49-F238E27FC236}">
                <a16:creationId xmlns:a16="http://schemas.microsoft.com/office/drawing/2014/main" id="{55971C14-AEF6-ABAC-38A4-5DA29F6F8620}"/>
              </a:ext>
            </a:extLst>
          </p:cNvPr>
          <p:cNvSpPr>
            <a:spLocks noGrp="1"/>
          </p:cNvSpPr>
          <p:nvPr>
            <p:ph idx="1"/>
          </p:nvPr>
        </p:nvSpPr>
        <p:spPr>
          <a:xfrm>
            <a:off x="139274" y="1417637"/>
            <a:ext cx="11747926" cy="4602163"/>
          </a:xfrm>
        </p:spPr>
        <p:txBody>
          <a:bodyPr>
            <a:normAutofit/>
          </a:bodyPr>
          <a:lstStyle/>
          <a:p>
            <a:pPr marL="0" indent="0" algn="l">
              <a:buNone/>
            </a:pP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Là</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công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cụ</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được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sử</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dụng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rất</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rộng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rãi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game,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cụ</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thể</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a:t>
            </a:r>
          </a:p>
          <a:p>
            <a:pPr marL="0" indent="0" algn="l">
              <a:buNone/>
            </a:pP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Phép</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chiếu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chuyển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vị</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tỉ</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lệ</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cho</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đối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tượng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hình</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marL="0" indent="0" algn="l">
              <a:buNone/>
            </a:pP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Thực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hiện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phép</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xoay</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đối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tượng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trong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không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gian</a:t>
            </a:r>
            <a:endParaRPr lang="en-US" dirty="0">
              <a:latin typeface="Roboto Medium" panose="02000000000000000000" pitchFamily="2" charset="0"/>
              <a:ea typeface="Roboto Medium" panose="02000000000000000000" pitchFamily="2" charset="0"/>
              <a:cs typeface="Roboto Medium" panose="02000000000000000000" pitchFamily="2" charset="0"/>
            </a:endParaRPr>
          </a:p>
          <a:p>
            <a:pPr marL="0" indent="0" algn="l">
              <a:buNone/>
            </a:pP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Chuyển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đổi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hệ</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màu</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a:p>
            <a:pPr marL="0" indent="0" algn="l">
              <a:buNone/>
            </a:pP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Tạo</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dữ</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liệu</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mật</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mã</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a:p>
            <a:pPr lvl="1"/>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3497941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F0216-BC78-967B-49C8-505EA8670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B04E8-0425-3C22-A999-6A69F205A6E0}"/>
              </a:ext>
            </a:extLst>
          </p:cNvPr>
          <p:cNvSpPr>
            <a:spLocks noGrp="1"/>
          </p:cNvSpPr>
          <p:nvPr>
            <p:ph type="title"/>
          </p:nvPr>
        </p:nvSpPr>
        <p:spPr>
          <a:xfrm>
            <a:off x="2134407" y="584007"/>
            <a:ext cx="7923187" cy="939993"/>
          </a:xfrm>
        </p:spPr>
        <p:txBody>
          <a:bodyPr/>
          <a:lstStyle/>
          <a:p>
            <a:r>
              <a:rPr lang="en-VN" dirty="0"/>
              <a:t>CÁC ỨNG DỤNG</a:t>
            </a:r>
          </a:p>
        </p:txBody>
      </p:sp>
      <p:pic>
        <p:nvPicPr>
          <p:cNvPr id="5" name="Picture 4">
            <a:extLst>
              <a:ext uri="{FF2B5EF4-FFF2-40B4-BE49-F238E27FC236}">
                <a16:creationId xmlns:a16="http://schemas.microsoft.com/office/drawing/2014/main" id="{89EF45EE-48D9-F216-0B9F-06EB6565CF42}"/>
              </a:ext>
            </a:extLst>
          </p:cNvPr>
          <p:cNvPicPr>
            <a:picLocks noChangeAspect="1"/>
          </p:cNvPicPr>
          <p:nvPr/>
        </p:nvPicPr>
        <p:blipFill>
          <a:blip r:embed="rId2"/>
          <a:stretch>
            <a:fillRect/>
          </a:stretch>
        </p:blipFill>
        <p:spPr>
          <a:xfrm>
            <a:off x="3124200" y="1931388"/>
            <a:ext cx="6210300" cy="4163201"/>
          </a:xfrm>
          <a:prstGeom prst="rect">
            <a:avLst/>
          </a:prstGeom>
        </p:spPr>
      </p:pic>
    </p:spTree>
    <p:extLst>
      <p:ext uri="{BB962C8B-B14F-4D97-AF65-F5344CB8AC3E}">
        <p14:creationId xmlns:p14="http://schemas.microsoft.com/office/powerpoint/2010/main" val="338018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734218"/>
            <a:ext cx="5893693" cy="561182"/>
          </a:xfrm>
          <a:prstGeom prst="rect">
            <a:avLst/>
          </a:prstGeom>
          <a:noFill/>
          <a:ln/>
        </p:spPr>
        <p:txBody>
          <a:bodyPr wrap="none" lIns="0" tIns="0" rIns="0" bIns="0" rtlCol="0" anchor="t"/>
          <a:lstStyle/>
          <a:p>
            <a:pPr defTabSz="761970">
              <a:lnSpc>
                <a:spcPts val="4416"/>
              </a:lnSpc>
            </a:pPr>
            <a:r>
              <a:rPr lang="en-US" sz="3700" b="1" dirty="0">
                <a:solidFill>
                  <a:srgbClr val="1F497D"/>
                </a:solidFill>
                <a:latin typeface="Montserrat" panose="00000500000000000000" pitchFamily="2" charset="0"/>
                <a:ea typeface="Montserrat Black" pitchFamily="34" charset="-122"/>
                <a:cs typeface="Montserrat Black" pitchFamily="34" charset="-120"/>
              </a:rPr>
              <a:t>Biểu diễn số và Hệ cơ số</a:t>
            </a:r>
            <a:endParaRPr lang="en-US" sz="3700" dirty="0">
              <a:solidFill>
                <a:prstClr val="black"/>
              </a:solidFill>
              <a:latin typeface="Montserrat" panose="00000500000000000000" pitchFamily="2" charset="0"/>
            </a:endParaRPr>
          </a:p>
        </p:txBody>
      </p:sp>
      <p:sp>
        <p:nvSpPr>
          <p:cNvPr id="3" name="Text 1"/>
          <p:cNvSpPr/>
          <p:nvPr/>
        </p:nvSpPr>
        <p:spPr>
          <a:xfrm>
            <a:off x="666082" y="1524000"/>
            <a:ext cx="4748708" cy="336649"/>
          </a:xfrm>
          <a:prstGeom prst="rect">
            <a:avLst/>
          </a:prstGeom>
          <a:noFill/>
          <a:ln/>
        </p:spPr>
        <p:txBody>
          <a:bodyPr wrap="none" lIns="0" tIns="0" rIns="0" bIns="0" rtlCol="0" anchor="t"/>
          <a:lstStyle/>
          <a:p>
            <a:pPr defTabSz="761970">
              <a:lnSpc>
                <a:spcPts val="2625"/>
              </a:lnSpc>
            </a:pPr>
            <a:r>
              <a:rPr lang="en-US" sz="2500" b="1" dirty="0" err="1">
                <a:solidFill>
                  <a:srgbClr val="9B0D0D"/>
                </a:solidFill>
                <a:latin typeface="Montserrat" panose="00000500000000000000" pitchFamily="2" charset="0"/>
                <a:ea typeface="Montserrat Black" pitchFamily="34" charset="-122"/>
                <a:cs typeface="Montserrat Black" pitchFamily="34" charset="-120"/>
              </a:rPr>
              <a:t>Hệ</a:t>
            </a:r>
            <a:r>
              <a:rPr lang="en-US" sz="2500" b="1" dirty="0">
                <a:solidFill>
                  <a:srgbClr val="9B0D0D"/>
                </a:solidFill>
                <a:latin typeface="Montserrat" panose="00000500000000000000" pitchFamily="2" charset="0"/>
                <a:ea typeface="Montserrat Black" pitchFamily="34" charset="-122"/>
                <a:cs typeface="Montserrat Black" pitchFamily="34" charset="-120"/>
              </a:rPr>
              <a:t> Nhị phân (Base-2)</a:t>
            </a:r>
            <a:endParaRPr lang="en-US" sz="2500" dirty="0">
              <a:solidFill>
                <a:prstClr val="black"/>
              </a:solidFill>
              <a:latin typeface="Montserrat" panose="00000500000000000000" pitchFamily="2" charset="0"/>
            </a:endParaRPr>
          </a:p>
        </p:txBody>
      </p:sp>
      <p:sp>
        <p:nvSpPr>
          <p:cNvPr id="4" name="Text 2"/>
          <p:cNvSpPr/>
          <p:nvPr/>
        </p:nvSpPr>
        <p:spPr>
          <a:xfrm>
            <a:off x="1066800" y="2094757"/>
            <a:ext cx="4800600" cy="718145"/>
          </a:xfrm>
          <a:prstGeom prst="rect">
            <a:avLst/>
          </a:prstGeom>
          <a:noFill/>
          <a:ln/>
        </p:spPr>
        <p:txBody>
          <a:bodyPr wrap="square" lIns="0" tIns="0" rIns="0" bIns="0" rtlCol="0" anchor="t"/>
          <a:lstStyle/>
          <a:p>
            <a:pPr marL="342900" lvl="0" indent="-342900" algn="just">
              <a:lnSpc>
                <a:spcPct val="150000"/>
              </a:lnSpc>
              <a:buFont typeface="Wingdings" panose="05000000000000000000" pitchFamily="2" charset="2"/>
              <a:buChar char="ü"/>
            </a:pPr>
            <a:r>
              <a:rPr lang="en-US" sz="2200" dirty="0" err="1">
                <a:latin typeface="Montserrat" panose="00000500000000000000" pitchFamily="2" charset="0"/>
              </a:rPr>
              <a:t>Hệ</a:t>
            </a:r>
            <a:r>
              <a:rPr lang="en-US" sz="2200" dirty="0">
                <a:latin typeface="Montserrat" panose="00000500000000000000" pitchFamily="2" charset="0"/>
              </a:rPr>
              <a:t> </a:t>
            </a:r>
            <a:r>
              <a:rPr lang="en-US" sz="2200" dirty="0" err="1">
                <a:latin typeface="Montserrat" panose="00000500000000000000" pitchFamily="2" charset="0"/>
              </a:rPr>
              <a:t>nhị</a:t>
            </a:r>
            <a:r>
              <a:rPr lang="en-US" sz="2200" dirty="0">
                <a:latin typeface="Montserrat" panose="00000500000000000000" pitchFamily="2" charset="0"/>
              </a:rPr>
              <a:t> </a:t>
            </a:r>
            <a:r>
              <a:rPr lang="en-US" sz="2200" dirty="0" err="1">
                <a:latin typeface="Montserrat" panose="00000500000000000000" pitchFamily="2" charset="0"/>
              </a:rPr>
              <a:t>phân</a:t>
            </a:r>
            <a:r>
              <a:rPr lang="en-US" sz="2200" dirty="0">
                <a:latin typeface="Montserrat" panose="00000500000000000000" pitchFamily="2" charset="0"/>
              </a:rPr>
              <a:t> </a:t>
            </a:r>
            <a:r>
              <a:rPr lang="en-US" sz="2200" dirty="0" err="1">
                <a:latin typeface="Montserrat" panose="00000500000000000000" pitchFamily="2" charset="0"/>
              </a:rPr>
              <a:t>là</a:t>
            </a:r>
            <a:r>
              <a:rPr lang="en-US" sz="2200" dirty="0">
                <a:latin typeface="Montserrat" panose="00000500000000000000" pitchFamily="2" charset="0"/>
              </a:rPr>
              <a:t> </a:t>
            </a:r>
            <a:r>
              <a:rPr lang="en-US" sz="2200" dirty="0" err="1">
                <a:latin typeface="Montserrat" panose="00000500000000000000" pitchFamily="2" charset="0"/>
              </a:rPr>
              <a:t>hệ</a:t>
            </a:r>
            <a:r>
              <a:rPr lang="en-US" sz="2200" dirty="0">
                <a:latin typeface="Montserrat" panose="00000500000000000000" pitchFamily="2" charset="0"/>
              </a:rPr>
              <a:t> </a:t>
            </a:r>
            <a:r>
              <a:rPr lang="en-US" sz="2200" dirty="0" err="1">
                <a:latin typeface="Montserrat" panose="00000500000000000000" pitchFamily="2" charset="0"/>
              </a:rPr>
              <a:t>đếm</a:t>
            </a:r>
            <a:r>
              <a:rPr lang="en-US" sz="2200" dirty="0">
                <a:latin typeface="Montserrat" panose="00000500000000000000" pitchFamily="2" charset="0"/>
              </a:rPr>
              <a:t> </a:t>
            </a:r>
            <a:r>
              <a:rPr lang="en-US" sz="2200" b="1" dirty="0" err="1">
                <a:latin typeface="Montserrat" panose="00000500000000000000" pitchFamily="2" charset="0"/>
              </a:rPr>
              <a:t>cơ</a:t>
            </a:r>
            <a:r>
              <a:rPr lang="en-US" sz="2200" b="1" dirty="0">
                <a:latin typeface="Montserrat" panose="00000500000000000000" pitchFamily="2" charset="0"/>
              </a:rPr>
              <a:t> </a:t>
            </a:r>
            <a:r>
              <a:rPr lang="en-US" sz="2200" b="1" dirty="0" err="1">
                <a:latin typeface="Montserrat" panose="00000500000000000000" pitchFamily="2" charset="0"/>
              </a:rPr>
              <a:t>số</a:t>
            </a:r>
            <a:r>
              <a:rPr lang="en-US" sz="2200" b="1" dirty="0">
                <a:latin typeface="Montserrat" panose="00000500000000000000" pitchFamily="2" charset="0"/>
              </a:rPr>
              <a:t> 2</a:t>
            </a:r>
            <a:r>
              <a:rPr lang="en-US" sz="2200" dirty="0">
                <a:latin typeface="Montserrat" panose="00000500000000000000" pitchFamily="2" charset="0"/>
              </a:rPr>
              <a:t>, </a:t>
            </a:r>
            <a:r>
              <a:rPr lang="en-US" sz="2200" dirty="0" err="1">
                <a:latin typeface="Montserrat" panose="00000500000000000000" pitchFamily="2" charset="0"/>
              </a:rPr>
              <a:t>chỉ</a:t>
            </a:r>
            <a:r>
              <a:rPr lang="en-US" sz="2200" dirty="0">
                <a:latin typeface="Montserrat" panose="00000500000000000000" pitchFamily="2" charset="0"/>
              </a:rPr>
              <a:t> </a:t>
            </a:r>
            <a:r>
              <a:rPr lang="en-US" sz="2200" dirty="0" err="1">
                <a:latin typeface="Montserrat" panose="00000500000000000000" pitchFamily="2" charset="0"/>
              </a:rPr>
              <a:t>sử</a:t>
            </a:r>
            <a:r>
              <a:rPr lang="en-US" sz="2200" dirty="0">
                <a:latin typeface="Montserrat" panose="00000500000000000000" pitchFamily="2" charset="0"/>
              </a:rPr>
              <a:t> </a:t>
            </a:r>
            <a:r>
              <a:rPr lang="en-US" sz="2200" dirty="0" err="1">
                <a:latin typeface="Montserrat" panose="00000500000000000000" pitchFamily="2" charset="0"/>
              </a:rPr>
              <a:t>dụng</a:t>
            </a:r>
            <a:r>
              <a:rPr lang="en-US" sz="2200" dirty="0">
                <a:latin typeface="Montserrat" panose="00000500000000000000" pitchFamily="2" charset="0"/>
              </a:rPr>
              <a:t> </a:t>
            </a:r>
            <a:r>
              <a:rPr lang="en-US" sz="2200" dirty="0" err="1">
                <a:latin typeface="Montserrat" panose="00000500000000000000" pitchFamily="2" charset="0"/>
              </a:rPr>
              <a:t>hai</a:t>
            </a:r>
            <a:r>
              <a:rPr lang="en-US" sz="2200" dirty="0">
                <a:latin typeface="Montserrat" panose="00000500000000000000" pitchFamily="2" charset="0"/>
              </a:rPr>
              <a:t> </a:t>
            </a:r>
            <a:r>
              <a:rPr lang="en-US" sz="2200" dirty="0" err="1">
                <a:latin typeface="Montserrat" panose="00000500000000000000" pitchFamily="2" charset="0"/>
              </a:rPr>
              <a:t>chữ</a:t>
            </a:r>
            <a:r>
              <a:rPr lang="en-US" sz="2200" dirty="0">
                <a:latin typeface="Montserrat" panose="00000500000000000000" pitchFamily="2" charset="0"/>
              </a:rPr>
              <a:t> </a:t>
            </a:r>
            <a:r>
              <a:rPr lang="en-US" sz="2200" dirty="0" err="1">
                <a:latin typeface="Montserrat" panose="00000500000000000000" pitchFamily="2" charset="0"/>
              </a:rPr>
              <a:t>số</a:t>
            </a:r>
            <a:r>
              <a:rPr lang="en-US" sz="2200" dirty="0">
                <a:latin typeface="Montserrat" panose="00000500000000000000" pitchFamily="2" charset="0"/>
              </a:rPr>
              <a:t> 0 </a:t>
            </a:r>
            <a:r>
              <a:rPr lang="en-US" sz="2200" dirty="0" err="1">
                <a:latin typeface="Montserrat" panose="00000500000000000000" pitchFamily="2" charset="0"/>
              </a:rPr>
              <a:t>và</a:t>
            </a:r>
            <a:r>
              <a:rPr lang="en-US" sz="2200" dirty="0">
                <a:latin typeface="Montserrat" panose="00000500000000000000" pitchFamily="2" charset="0"/>
              </a:rPr>
              <a:t> 1</a:t>
            </a:r>
          </a:p>
          <a:p>
            <a:pPr marL="342900" lvl="0" indent="-342900" algn="just">
              <a:lnSpc>
                <a:spcPct val="150000"/>
              </a:lnSpc>
              <a:buFont typeface="Wingdings" panose="05000000000000000000" pitchFamily="2" charset="2"/>
              <a:buChar char="ü"/>
            </a:pPr>
            <a:r>
              <a:rPr lang="en-US" sz="2200" dirty="0" err="1">
                <a:latin typeface="Montserrat" panose="00000500000000000000" pitchFamily="2" charset="0"/>
              </a:rPr>
              <a:t>Máy</a:t>
            </a:r>
            <a:r>
              <a:rPr lang="en-US" sz="2200" dirty="0">
                <a:latin typeface="Montserrat" panose="00000500000000000000" pitchFamily="2" charset="0"/>
              </a:rPr>
              <a:t> </a:t>
            </a:r>
            <a:r>
              <a:rPr lang="en-US" sz="2200" dirty="0" err="1">
                <a:latin typeface="Montserrat" panose="00000500000000000000" pitchFamily="2" charset="0"/>
              </a:rPr>
              <a:t>tính</a:t>
            </a:r>
            <a:r>
              <a:rPr lang="en-US" sz="2200" dirty="0">
                <a:latin typeface="Montserrat" panose="00000500000000000000" pitchFamily="2" charset="0"/>
              </a:rPr>
              <a:t> </a:t>
            </a:r>
            <a:r>
              <a:rPr lang="en-US" sz="2200" dirty="0" err="1">
                <a:latin typeface="Montserrat" panose="00000500000000000000" pitchFamily="2" charset="0"/>
              </a:rPr>
              <a:t>sử</a:t>
            </a:r>
            <a:r>
              <a:rPr lang="en-US" sz="2200" dirty="0">
                <a:latin typeface="Montserrat" panose="00000500000000000000" pitchFamily="2" charset="0"/>
              </a:rPr>
              <a:t> </a:t>
            </a:r>
            <a:r>
              <a:rPr lang="en-US" sz="2200" dirty="0" err="1">
                <a:latin typeface="Montserrat" panose="00000500000000000000" pitchFamily="2" charset="0"/>
              </a:rPr>
              <a:t>dụng</a:t>
            </a:r>
            <a:r>
              <a:rPr lang="en-US" sz="2200" dirty="0">
                <a:latin typeface="Montserrat" panose="00000500000000000000" pitchFamily="2" charset="0"/>
              </a:rPr>
              <a:t> </a:t>
            </a:r>
            <a:r>
              <a:rPr lang="en-US" sz="2200" b="1" dirty="0" err="1">
                <a:latin typeface="Montserrat" panose="00000500000000000000" pitchFamily="2" charset="0"/>
              </a:rPr>
              <a:t>hệ</a:t>
            </a:r>
            <a:r>
              <a:rPr lang="en-US" sz="2200" b="1" dirty="0">
                <a:latin typeface="Montserrat" panose="00000500000000000000" pitchFamily="2" charset="0"/>
              </a:rPr>
              <a:t> </a:t>
            </a:r>
            <a:r>
              <a:rPr lang="en-US" sz="2200" b="1" dirty="0" err="1">
                <a:latin typeface="Montserrat" panose="00000500000000000000" pitchFamily="2" charset="0"/>
              </a:rPr>
              <a:t>nhị</a:t>
            </a:r>
            <a:r>
              <a:rPr lang="en-US" sz="2200" b="1" dirty="0">
                <a:latin typeface="Montserrat" panose="00000500000000000000" pitchFamily="2" charset="0"/>
              </a:rPr>
              <a:t> </a:t>
            </a:r>
            <a:r>
              <a:rPr lang="en-US" sz="2200" b="1" dirty="0" err="1">
                <a:latin typeface="Montserrat" panose="00000500000000000000" pitchFamily="2" charset="0"/>
              </a:rPr>
              <a:t>phân</a:t>
            </a:r>
            <a:r>
              <a:rPr lang="en-US" sz="2200" dirty="0">
                <a:latin typeface="Montserrat" panose="00000500000000000000" pitchFamily="2" charset="0"/>
              </a:rPr>
              <a:t> </a:t>
            </a:r>
            <a:r>
              <a:rPr lang="en-US" sz="2200" dirty="0" err="1">
                <a:latin typeface="Montserrat" panose="00000500000000000000" pitchFamily="2" charset="0"/>
              </a:rPr>
              <a:t>làm</a:t>
            </a:r>
            <a:r>
              <a:rPr lang="en-US" sz="2200" dirty="0">
                <a:latin typeface="Montserrat" panose="00000500000000000000" pitchFamily="2" charset="0"/>
              </a:rPr>
              <a:t> </a:t>
            </a:r>
            <a:r>
              <a:rPr lang="en-US" sz="2200" dirty="0" err="1">
                <a:latin typeface="Montserrat" panose="00000500000000000000" pitchFamily="2" charset="0"/>
              </a:rPr>
              <a:t>ngôn</a:t>
            </a:r>
            <a:r>
              <a:rPr lang="en-US" sz="2200" dirty="0">
                <a:latin typeface="Montserrat" panose="00000500000000000000" pitchFamily="2" charset="0"/>
              </a:rPr>
              <a:t> </a:t>
            </a:r>
            <a:r>
              <a:rPr lang="en-US" sz="2200" dirty="0" err="1">
                <a:latin typeface="Montserrat" panose="00000500000000000000" pitchFamily="2" charset="0"/>
              </a:rPr>
              <a:t>ngữ</a:t>
            </a:r>
            <a:r>
              <a:rPr lang="en-US" sz="2200" dirty="0">
                <a:latin typeface="Montserrat" panose="00000500000000000000" pitchFamily="2" charset="0"/>
              </a:rPr>
              <a:t> </a:t>
            </a:r>
            <a:r>
              <a:rPr lang="en-US" sz="2200" dirty="0" err="1">
                <a:latin typeface="Montserrat" panose="00000500000000000000" pitchFamily="2" charset="0"/>
              </a:rPr>
              <a:t>cơ</a:t>
            </a:r>
            <a:r>
              <a:rPr lang="en-US" sz="2200" dirty="0">
                <a:latin typeface="Montserrat" panose="00000500000000000000" pitchFamily="2" charset="0"/>
              </a:rPr>
              <a:t> </a:t>
            </a:r>
            <a:r>
              <a:rPr lang="en-US" sz="2200" dirty="0" err="1">
                <a:latin typeface="Montserrat" panose="00000500000000000000" pitchFamily="2" charset="0"/>
              </a:rPr>
              <a:t>bản</a:t>
            </a:r>
            <a:r>
              <a:rPr lang="en-US" sz="2200" dirty="0">
                <a:latin typeface="Montserrat" panose="00000500000000000000" pitchFamily="2" charset="0"/>
              </a:rPr>
              <a:t>.</a:t>
            </a:r>
          </a:p>
          <a:p>
            <a:pPr marL="342900" lvl="0" indent="-342900" algn="just">
              <a:lnSpc>
                <a:spcPct val="150000"/>
              </a:lnSpc>
              <a:buFont typeface="Wingdings" panose="05000000000000000000" pitchFamily="2" charset="2"/>
              <a:buChar char="ü"/>
            </a:pPr>
            <a:r>
              <a:rPr lang="en-US" sz="2200" dirty="0" err="1">
                <a:latin typeface="Montserrat" panose="00000500000000000000" pitchFamily="2" charset="0"/>
              </a:rPr>
              <a:t>Mỗi</a:t>
            </a:r>
            <a:r>
              <a:rPr lang="en-US" sz="2200" dirty="0">
                <a:latin typeface="Montserrat" panose="00000500000000000000" pitchFamily="2" charset="0"/>
              </a:rPr>
              <a:t> bit </a:t>
            </a:r>
            <a:r>
              <a:rPr lang="en-US" sz="2200" dirty="0" err="1">
                <a:latin typeface="Montserrat" panose="00000500000000000000" pitchFamily="2" charset="0"/>
              </a:rPr>
              <a:t>đại</a:t>
            </a:r>
            <a:r>
              <a:rPr lang="en-US" sz="2200" dirty="0">
                <a:latin typeface="Montserrat" panose="00000500000000000000" pitchFamily="2" charset="0"/>
              </a:rPr>
              <a:t> </a:t>
            </a:r>
            <a:r>
              <a:rPr lang="en-US" sz="2200" dirty="0" err="1">
                <a:latin typeface="Montserrat" panose="00000500000000000000" pitchFamily="2" charset="0"/>
              </a:rPr>
              <a:t>diện</a:t>
            </a:r>
            <a:r>
              <a:rPr lang="en-US" sz="2200" dirty="0">
                <a:latin typeface="Montserrat" panose="00000500000000000000" pitchFamily="2" charset="0"/>
              </a:rPr>
              <a:t> </a:t>
            </a:r>
            <a:r>
              <a:rPr lang="en-US" sz="2200" dirty="0" err="1">
                <a:latin typeface="Montserrat" panose="00000500000000000000" pitchFamily="2" charset="0"/>
              </a:rPr>
              <a:t>cho</a:t>
            </a:r>
            <a:r>
              <a:rPr lang="en-US" sz="2200" dirty="0">
                <a:latin typeface="Montserrat" panose="00000500000000000000" pitchFamily="2" charset="0"/>
              </a:rPr>
              <a:t> </a:t>
            </a:r>
            <a:r>
              <a:rPr lang="en-US" sz="2200" dirty="0" err="1">
                <a:latin typeface="Montserrat" panose="00000500000000000000" pitchFamily="2" charset="0"/>
              </a:rPr>
              <a:t>một</a:t>
            </a:r>
            <a:r>
              <a:rPr lang="en-US" sz="2200" dirty="0">
                <a:latin typeface="Montserrat" panose="00000500000000000000" pitchFamily="2" charset="0"/>
              </a:rPr>
              <a:t> </a:t>
            </a:r>
            <a:r>
              <a:rPr lang="en-US" sz="2200" dirty="0" err="1">
                <a:latin typeface="Montserrat" panose="00000500000000000000" pitchFamily="2" charset="0"/>
              </a:rPr>
              <a:t>lũy</a:t>
            </a:r>
            <a:r>
              <a:rPr lang="en-US" sz="2200" dirty="0">
                <a:latin typeface="Montserrat" panose="00000500000000000000" pitchFamily="2" charset="0"/>
              </a:rPr>
              <a:t> </a:t>
            </a:r>
            <a:r>
              <a:rPr lang="en-US" sz="2200" dirty="0" err="1">
                <a:latin typeface="Montserrat" panose="00000500000000000000" pitchFamily="2" charset="0"/>
              </a:rPr>
              <a:t>thừa</a:t>
            </a:r>
            <a:r>
              <a:rPr lang="en-US" sz="2200" dirty="0">
                <a:latin typeface="Montserrat" panose="00000500000000000000" pitchFamily="2" charset="0"/>
              </a:rPr>
              <a:t> </a:t>
            </a:r>
            <a:r>
              <a:rPr lang="en-US" sz="2200" dirty="0" err="1">
                <a:latin typeface="Montserrat" panose="00000500000000000000" pitchFamily="2" charset="0"/>
              </a:rPr>
              <a:t>của</a:t>
            </a:r>
            <a:r>
              <a:rPr lang="en-US" sz="2200" dirty="0">
                <a:latin typeface="Montserrat" panose="00000500000000000000" pitchFamily="2" charset="0"/>
              </a:rPr>
              <a:t> 2, </a:t>
            </a:r>
            <a:r>
              <a:rPr lang="en-US" sz="2200" dirty="0" err="1">
                <a:latin typeface="Montserrat" panose="00000500000000000000" pitchFamily="2" charset="0"/>
              </a:rPr>
              <a:t>tạo</a:t>
            </a:r>
            <a:r>
              <a:rPr lang="en-US" sz="2200" dirty="0">
                <a:latin typeface="Montserrat" panose="00000500000000000000" pitchFamily="2" charset="0"/>
              </a:rPr>
              <a:t> </a:t>
            </a:r>
            <a:r>
              <a:rPr lang="en-US" sz="2200" dirty="0" err="1">
                <a:latin typeface="Montserrat" panose="00000500000000000000" pitchFamily="2" charset="0"/>
              </a:rPr>
              <a:t>nên</a:t>
            </a:r>
            <a:r>
              <a:rPr lang="en-US" sz="2200" dirty="0">
                <a:latin typeface="Montserrat" panose="00000500000000000000" pitchFamily="2" charset="0"/>
              </a:rPr>
              <a:t> </a:t>
            </a:r>
            <a:r>
              <a:rPr lang="en-US" sz="2200" dirty="0" err="1">
                <a:latin typeface="Montserrat" panose="00000500000000000000" pitchFamily="2" charset="0"/>
              </a:rPr>
              <a:t>các</a:t>
            </a:r>
            <a:r>
              <a:rPr lang="en-US" sz="2200" dirty="0">
                <a:latin typeface="Montserrat" panose="00000500000000000000" pitchFamily="2" charset="0"/>
              </a:rPr>
              <a:t> </a:t>
            </a:r>
            <a:r>
              <a:rPr lang="en-US" sz="2200" dirty="0" err="1">
                <a:latin typeface="Montserrat" panose="00000500000000000000" pitchFamily="2" charset="0"/>
              </a:rPr>
              <a:t>giá</a:t>
            </a:r>
            <a:r>
              <a:rPr lang="en-US" sz="2200" dirty="0">
                <a:latin typeface="Montserrat" panose="00000500000000000000" pitchFamily="2" charset="0"/>
              </a:rPr>
              <a:t> </a:t>
            </a:r>
            <a:r>
              <a:rPr lang="en-US" sz="2200" dirty="0" err="1">
                <a:latin typeface="Montserrat" panose="00000500000000000000" pitchFamily="2" charset="0"/>
              </a:rPr>
              <a:t>trị</a:t>
            </a:r>
            <a:r>
              <a:rPr lang="en-US" sz="2200" dirty="0">
                <a:latin typeface="Montserrat" panose="00000500000000000000" pitchFamily="2" charset="0"/>
              </a:rPr>
              <a:t> </a:t>
            </a:r>
            <a:r>
              <a:rPr lang="en-US" sz="2200" dirty="0" err="1">
                <a:latin typeface="Montserrat" panose="00000500000000000000" pitchFamily="2" charset="0"/>
              </a:rPr>
              <a:t>số</a:t>
            </a:r>
            <a:r>
              <a:rPr lang="en-US" sz="2200" dirty="0">
                <a:latin typeface="Montserrat" panose="00000500000000000000" pitchFamily="2" charset="0"/>
              </a:rPr>
              <a:t>.</a:t>
            </a:r>
          </a:p>
        </p:txBody>
      </p:sp>
      <p:pic>
        <p:nvPicPr>
          <p:cNvPr id="19458" name="Picture 2" descr="Hệ thập phân (Decimal) và nhị phân (Binary)">
            <a:extLst>
              <a:ext uri="{FF2B5EF4-FFF2-40B4-BE49-F238E27FC236}">
                <a16:creationId xmlns:a16="http://schemas.microsoft.com/office/drawing/2014/main" id="{8FC6BC80-8FA9-A829-10E3-04CDEA47E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209800"/>
            <a:ext cx="561975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135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D8005-84F4-D134-16E1-CB0353AE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BDF6C-2EC0-4001-495F-9A6A2C7D160B}"/>
              </a:ext>
            </a:extLst>
          </p:cNvPr>
          <p:cNvSpPr>
            <a:spLocks noGrp="1"/>
          </p:cNvSpPr>
          <p:nvPr>
            <p:ph type="title"/>
          </p:nvPr>
        </p:nvSpPr>
        <p:spPr/>
        <p:txBody>
          <a:bodyPr/>
          <a:lstStyle/>
          <a:p>
            <a:r>
              <a:rPr lang="en-VN" dirty="0"/>
              <a:t>PHÉP </a:t>
            </a:r>
            <a:r>
              <a:rPr lang="en-US" dirty="0"/>
              <a:t>XOAY</a:t>
            </a:r>
            <a:endParaRPr lang="en-VN" dirty="0"/>
          </a:p>
        </p:txBody>
      </p:sp>
      <p:sp>
        <p:nvSpPr>
          <p:cNvPr id="3" name="Content Placeholder 2">
            <a:extLst>
              <a:ext uri="{FF2B5EF4-FFF2-40B4-BE49-F238E27FC236}">
                <a16:creationId xmlns:a16="http://schemas.microsoft.com/office/drawing/2014/main" id="{4D458E14-33B4-D449-3DB6-32DE939D3899}"/>
              </a:ext>
            </a:extLst>
          </p:cNvPr>
          <p:cNvSpPr>
            <a:spLocks noGrp="1"/>
          </p:cNvSpPr>
          <p:nvPr>
            <p:ph idx="1"/>
          </p:nvPr>
        </p:nvSpPr>
        <p:spPr>
          <a:xfrm>
            <a:off x="139274" y="1564276"/>
            <a:ext cx="11608226" cy="1864724"/>
          </a:xfrm>
        </p:spPr>
        <p:txBody>
          <a:bodyPr>
            <a:normAutofit/>
          </a:bodyPr>
          <a:lstStyle/>
          <a:p>
            <a:pPr algn="l"/>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Nhân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từng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đỉnh</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của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vật</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thể</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với</a:t>
            </a:r>
            <a:r>
              <a:rPr lang="en-US" dirty="0">
                <a:latin typeface="Roboto Medium" panose="02000000000000000000" pitchFamily="2" charset="0"/>
                <a:ea typeface="Roboto Medium" panose="02000000000000000000" pitchFamily="2" charset="0"/>
                <a:cs typeface="Roboto Medium" panose="02000000000000000000" pitchFamily="2" charset="0"/>
              </a:rPr>
              <a:t> ma </a:t>
            </a:r>
            <a:r>
              <a:rPr lang="en-US" dirty="0" err="1">
                <a:latin typeface="Roboto Medium" panose="02000000000000000000" pitchFamily="2" charset="0"/>
                <a:ea typeface="Roboto Medium" panose="02000000000000000000" pitchFamily="2" charset="0"/>
                <a:cs typeface="Roboto Medium" panose="02000000000000000000" pitchFamily="2" charset="0"/>
              </a:rPr>
              <a:t>trận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biển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đổi</a:t>
            </a:r>
            <a:r>
              <a:rPr lang="en-US" dirty="0">
                <a:latin typeface="Roboto Medium" panose="02000000000000000000" pitchFamily="2" charset="0"/>
                <a:ea typeface="Roboto Medium" panose="02000000000000000000" pitchFamily="2" charset="0"/>
                <a:cs typeface="Roboto Medium" panose="02000000000000000000" pitchFamily="2" charset="0"/>
              </a:rPr>
              <a:t> (rotate, scale, translate) </a:t>
            </a:r>
            <a:r>
              <a:rPr lang="en-US" dirty="0" err="1">
                <a:latin typeface="Roboto Medium" panose="02000000000000000000" pitchFamily="2" charset="0"/>
                <a:ea typeface="Roboto Medium" panose="02000000000000000000" pitchFamily="2" charset="0"/>
                <a:cs typeface="Roboto Medium" panose="02000000000000000000" pitchFamily="2" charset="0"/>
              </a:rPr>
              <a:t>để</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tính</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toán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tọa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độ</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mới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của</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đỉnh</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4" name="Rectangle 3">
            <a:extLst>
              <a:ext uri="{FF2B5EF4-FFF2-40B4-BE49-F238E27FC236}">
                <a16:creationId xmlns:a16="http://schemas.microsoft.com/office/drawing/2014/main" id="{65A0C77E-4889-3C68-DE38-B5C28246E9C4}"/>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025B7862-E044-E2DA-089A-B272B8063BD3}"/>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7" name="Picture 6">
            <a:extLst>
              <a:ext uri="{FF2B5EF4-FFF2-40B4-BE49-F238E27FC236}">
                <a16:creationId xmlns:a16="http://schemas.microsoft.com/office/drawing/2014/main" id="{E857D894-AB28-1879-6687-18549D6377CD}"/>
              </a:ext>
            </a:extLst>
          </p:cNvPr>
          <p:cNvPicPr>
            <a:picLocks noChangeAspect="1"/>
          </p:cNvPicPr>
          <p:nvPr/>
        </p:nvPicPr>
        <p:blipFill>
          <a:blip r:embed="rId2"/>
          <a:stretch>
            <a:fillRect/>
          </a:stretch>
        </p:blipFill>
        <p:spPr>
          <a:xfrm>
            <a:off x="2209800" y="3575639"/>
            <a:ext cx="7772400" cy="2331720"/>
          </a:xfrm>
          <a:prstGeom prst="rect">
            <a:avLst/>
          </a:prstGeom>
        </p:spPr>
      </p:pic>
    </p:spTree>
    <p:extLst>
      <p:ext uri="{BB962C8B-B14F-4D97-AF65-F5344CB8AC3E}">
        <p14:creationId xmlns:p14="http://schemas.microsoft.com/office/powerpoint/2010/main" val="3218127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07E08-9B60-B396-3AD5-F35DA7694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2E9CB-91CF-351D-804E-B936EAEDBB77}"/>
              </a:ext>
            </a:extLst>
          </p:cNvPr>
          <p:cNvSpPr>
            <a:spLocks noGrp="1"/>
          </p:cNvSpPr>
          <p:nvPr>
            <p:ph type="title"/>
          </p:nvPr>
        </p:nvSpPr>
        <p:spPr/>
        <p:txBody>
          <a:bodyPr/>
          <a:lstStyle/>
          <a:p>
            <a:r>
              <a:rPr lang="en-VN" dirty="0"/>
              <a:t>ỨNG DỤNG</a:t>
            </a:r>
            <a:r>
              <a:rPr lang="en-US" dirty="0"/>
              <a:t> PHÉP BIỂN ĐỔI AFFINE</a:t>
            </a:r>
            <a:endParaRPr lang="en-VN" dirty="0"/>
          </a:p>
        </p:txBody>
      </p:sp>
      <p:sp>
        <p:nvSpPr>
          <p:cNvPr id="3" name="Content Placeholder 2">
            <a:extLst>
              <a:ext uri="{FF2B5EF4-FFF2-40B4-BE49-F238E27FC236}">
                <a16:creationId xmlns:a16="http://schemas.microsoft.com/office/drawing/2014/main" id="{E07B6A44-9C9A-1477-28A9-FCABBEE5CBAF}"/>
              </a:ext>
            </a:extLst>
          </p:cNvPr>
          <p:cNvSpPr>
            <a:spLocks noGrp="1"/>
          </p:cNvSpPr>
          <p:nvPr>
            <p:ph idx="1"/>
          </p:nvPr>
        </p:nvSpPr>
        <p:spPr>
          <a:xfrm>
            <a:off x="139274" y="1417638"/>
            <a:ext cx="11608226" cy="1864724"/>
          </a:xfrm>
        </p:spPr>
        <p:txBody>
          <a:bodyPr>
            <a:normAutofit/>
          </a:bodyPr>
          <a:lstStyle/>
          <a:p>
            <a:pPr algn="l"/>
            <a:r>
              <a:rPr lang="en-US" dirty="0">
                <a:latin typeface="Roboto Medium" panose="02000000000000000000" pitchFamily="2" charset="0"/>
                <a:ea typeface="Roboto Medium" panose="02000000000000000000" pitchFamily="2" charset="0"/>
                <a:cs typeface="Roboto Medium" panose="02000000000000000000" pitchFamily="2" charset="0"/>
              </a:rPr>
              <a:t>3 </a:t>
            </a:r>
            <a:r>
              <a:rPr lang="en-US" dirty="0" err="1">
                <a:latin typeface="Roboto Medium" panose="02000000000000000000" pitchFamily="2" charset="0"/>
                <a:ea typeface="Roboto Medium" panose="02000000000000000000" pitchFamily="2" charset="0"/>
                <a:cs typeface="Roboto Medium" panose="02000000000000000000" pitchFamily="2" charset="0"/>
              </a:rPr>
              <a:t>ứng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dụng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chính</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Xoay</a:t>
            </a:r>
            <a:r>
              <a:rPr lang="en-US" dirty="0">
                <a:latin typeface="Roboto Medium" panose="02000000000000000000" pitchFamily="2" charset="0"/>
                <a:ea typeface="Roboto Medium" panose="02000000000000000000" pitchFamily="2" charset="0"/>
                <a:cs typeface="Roboto Medium" panose="02000000000000000000" pitchFamily="2" charset="0"/>
              </a:rPr>
              <a:t> (rotation), </a:t>
            </a:r>
            <a:r>
              <a:rPr lang="en-US" dirty="0" err="1">
                <a:latin typeface="Roboto Medium" panose="02000000000000000000" pitchFamily="2" charset="0"/>
                <a:ea typeface="Roboto Medium" panose="02000000000000000000" pitchFamily="2" charset="0"/>
                <a:cs typeface="Roboto Medium" panose="02000000000000000000" pitchFamily="2" charset="0"/>
              </a:rPr>
              <a:t>tỉ</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lệ</a:t>
            </a:r>
            <a:r>
              <a:rPr lang="en-US" dirty="0">
                <a:latin typeface="Roboto Medium" panose="02000000000000000000" pitchFamily="2" charset="0"/>
                <a:ea typeface="Roboto Medium" panose="02000000000000000000" pitchFamily="2" charset="0"/>
                <a:cs typeface="Roboto Medium" panose="02000000000000000000" pitchFamily="2" charset="0"/>
              </a:rPr>
              <a:t> (scale), </a:t>
            </a:r>
            <a:r>
              <a:rPr lang="en-US" dirty="0" err="1">
                <a:latin typeface="Roboto Medium" panose="02000000000000000000" pitchFamily="2" charset="0"/>
                <a:ea typeface="Roboto Medium" panose="02000000000000000000" pitchFamily="2" charset="0"/>
                <a:cs typeface="Roboto Medium" panose="02000000000000000000" pitchFamily="2" charset="0"/>
              </a:rPr>
              <a:t>chuyển</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vị</a:t>
            </a:r>
            <a:r>
              <a:rPr lang="en-US" dirty="0">
                <a:latin typeface="Roboto Medium" panose="02000000000000000000" pitchFamily="2" charset="0"/>
                <a:ea typeface="Roboto Medium" panose="02000000000000000000" pitchFamily="2" charset="0"/>
                <a:cs typeface="Roboto Medium" panose="02000000000000000000" pitchFamily="2" charset="0"/>
              </a:rPr>
              <a:t> (translation)</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a:p>
            <a:pPr algn="l"/>
            <a:endParaRPr lang="en-US"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4" name="Rectangle 3">
            <a:extLst>
              <a:ext uri="{FF2B5EF4-FFF2-40B4-BE49-F238E27FC236}">
                <a16:creationId xmlns:a16="http://schemas.microsoft.com/office/drawing/2014/main" id="{514EC9AF-CD28-533C-BA63-EB716D180547}"/>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D77EC2AA-D496-AEFA-AD08-2DC118092122}"/>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6" name="Picture 5">
            <a:extLst>
              <a:ext uri="{FF2B5EF4-FFF2-40B4-BE49-F238E27FC236}">
                <a16:creationId xmlns:a16="http://schemas.microsoft.com/office/drawing/2014/main" id="{8A3B4888-3F70-69A1-634F-D09330032FEE}"/>
              </a:ext>
            </a:extLst>
          </p:cNvPr>
          <p:cNvPicPr>
            <a:picLocks noChangeAspect="1"/>
          </p:cNvPicPr>
          <p:nvPr/>
        </p:nvPicPr>
        <p:blipFill>
          <a:blip r:embed="rId2"/>
          <a:stretch>
            <a:fillRect/>
          </a:stretch>
        </p:blipFill>
        <p:spPr>
          <a:xfrm>
            <a:off x="6235700" y="3804742"/>
            <a:ext cx="5004226" cy="1155575"/>
          </a:xfrm>
          <a:prstGeom prst="rect">
            <a:avLst/>
          </a:prstGeom>
        </p:spPr>
      </p:pic>
      <p:pic>
        <p:nvPicPr>
          <p:cNvPr id="7" name="Picture 6">
            <a:extLst>
              <a:ext uri="{FF2B5EF4-FFF2-40B4-BE49-F238E27FC236}">
                <a16:creationId xmlns:a16="http://schemas.microsoft.com/office/drawing/2014/main" id="{5394C3A5-BF99-2B61-4880-DCFFA114F9D5}"/>
              </a:ext>
            </a:extLst>
          </p:cNvPr>
          <p:cNvPicPr>
            <a:picLocks noChangeAspect="1"/>
          </p:cNvPicPr>
          <p:nvPr/>
        </p:nvPicPr>
        <p:blipFill>
          <a:blip r:embed="rId3"/>
          <a:stretch>
            <a:fillRect/>
          </a:stretch>
        </p:blipFill>
        <p:spPr>
          <a:xfrm>
            <a:off x="533400" y="3047999"/>
            <a:ext cx="5791200" cy="2669060"/>
          </a:xfrm>
          <a:prstGeom prst="rect">
            <a:avLst/>
          </a:prstGeom>
        </p:spPr>
      </p:pic>
    </p:spTree>
    <p:extLst>
      <p:ext uri="{BB962C8B-B14F-4D97-AF65-F5344CB8AC3E}">
        <p14:creationId xmlns:p14="http://schemas.microsoft.com/office/powerpoint/2010/main" val="37422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12527-A594-0629-BB38-27BD9AEED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E88A42-AFFE-FC69-E5FD-626955D70243}"/>
              </a:ext>
            </a:extLst>
          </p:cNvPr>
          <p:cNvSpPr>
            <a:spLocks noGrp="1"/>
          </p:cNvSpPr>
          <p:nvPr>
            <p:ph type="title"/>
          </p:nvPr>
        </p:nvSpPr>
        <p:spPr/>
        <p:txBody>
          <a:bodyPr/>
          <a:lstStyle/>
          <a:p>
            <a:r>
              <a:rPr lang="en-VN" dirty="0"/>
              <a:t>BIỂU DIỄN SỰ CHUYỂN ĐỔI </a:t>
            </a:r>
            <a:r>
              <a:rPr lang="en-US" dirty="0"/>
              <a:t>TRỤC TỌA ĐỘ</a:t>
            </a:r>
            <a:endParaRPr lang="en-VN" dirty="0"/>
          </a:p>
        </p:txBody>
      </p:sp>
      <p:sp>
        <p:nvSpPr>
          <p:cNvPr id="3" name="Content Placeholder 2">
            <a:extLst>
              <a:ext uri="{FF2B5EF4-FFF2-40B4-BE49-F238E27FC236}">
                <a16:creationId xmlns:a16="http://schemas.microsoft.com/office/drawing/2014/main" id="{53E7B8D9-B071-2E56-B9D8-A072BE67635E}"/>
              </a:ext>
            </a:extLst>
          </p:cNvPr>
          <p:cNvSpPr>
            <a:spLocks noGrp="1"/>
          </p:cNvSpPr>
          <p:nvPr>
            <p:ph idx="1"/>
          </p:nvPr>
        </p:nvSpPr>
        <p:spPr>
          <a:xfrm>
            <a:off x="139274" y="1417638"/>
            <a:ext cx="11608226" cy="1864724"/>
          </a:xfrm>
        </p:spPr>
        <p:txBody>
          <a:bodyPr>
            <a:normAutofit/>
          </a:bodyPr>
          <a:lstStyle/>
          <a:p>
            <a:pPr algn="l"/>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Là</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tập</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hợp</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phép</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xoay</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dịch</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chuyển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và</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tỉ</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lệ</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để</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chuyển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đổi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đối</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tượng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giữa</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2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không</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gian</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toạ</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b="0" i="0" dirty="0" err="1">
                <a:effectLst/>
                <a:latin typeface="Roboto Medium" panose="02000000000000000000" pitchFamily="2" charset="0"/>
                <a:ea typeface="Roboto Medium" panose="02000000000000000000" pitchFamily="2" charset="0"/>
                <a:cs typeface="Roboto Medium" panose="02000000000000000000" pitchFamily="2" charset="0"/>
              </a:rPr>
              <a:t>độ</a:t>
            </a:r>
            <a:r>
              <a:rPr lang="en-US" b="0" i="0" dirty="0">
                <a:effectLst/>
                <a:latin typeface="Roboto Medium" panose="02000000000000000000" pitchFamily="2" charset="0"/>
                <a:ea typeface="Roboto Medium" panose="02000000000000000000" pitchFamily="2" charset="0"/>
                <a:cs typeface="Roboto Medium" panose="02000000000000000000" pitchFamily="2" charset="0"/>
              </a:rPr>
              <a:t>.</a:t>
            </a:r>
          </a:p>
          <a:p>
            <a:pPr algn="l"/>
            <a:r>
              <a:rPr lang="en-US" dirty="0" err="1">
                <a:latin typeface="Roboto Medium" panose="02000000000000000000" pitchFamily="2" charset="0"/>
                <a:ea typeface="Roboto Medium" panose="02000000000000000000" pitchFamily="2" charset="0"/>
                <a:cs typeface="Roboto Medium" panose="02000000000000000000" pitchFamily="2" charset="0"/>
              </a:rPr>
              <a:t>Được</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sử</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dụng</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bởi</a:t>
            </a:r>
            <a:r>
              <a:rPr lang="en-US" dirty="0">
                <a:latin typeface="Roboto Medium" panose="02000000000000000000" pitchFamily="2" charset="0"/>
                <a:ea typeface="Roboto Medium" panose="02000000000000000000" pitchFamily="2" charset="0"/>
                <a:cs typeface="Roboto Medium" panose="02000000000000000000" pitchFamily="2" charset="0"/>
              </a:rPr>
              <a:t> </a:t>
            </a:r>
            <a:r>
              <a:rPr lang="en-US" dirty="0" err="1">
                <a:latin typeface="Roboto Medium" panose="02000000000000000000" pitchFamily="2" charset="0"/>
                <a:ea typeface="Roboto Medium" panose="02000000000000000000" pitchFamily="2" charset="0"/>
                <a:cs typeface="Roboto Medium" panose="02000000000000000000" pitchFamily="2" charset="0"/>
              </a:rPr>
              <a:t>các</a:t>
            </a:r>
            <a:r>
              <a:rPr lang="en-US" dirty="0">
                <a:latin typeface="Roboto Medium" panose="02000000000000000000" pitchFamily="2" charset="0"/>
                <a:ea typeface="Roboto Medium" panose="02000000000000000000" pitchFamily="2" charset="0"/>
                <a:cs typeface="Roboto Medium" panose="02000000000000000000" pitchFamily="2" charset="0"/>
              </a:rPr>
              <a:t> engines</a:t>
            </a:r>
            <a:endParaRPr lang="en-US" b="0" i="0" dirty="0">
              <a:effectLst/>
              <a:latin typeface="Roboto Medium" panose="02000000000000000000" pitchFamily="2" charset="0"/>
              <a:ea typeface="Roboto Medium" panose="02000000000000000000" pitchFamily="2" charset="0"/>
              <a:cs typeface="Roboto Medium" panose="02000000000000000000" pitchFamily="2" charset="0"/>
            </a:endParaRPr>
          </a:p>
        </p:txBody>
      </p:sp>
      <p:sp>
        <p:nvSpPr>
          <p:cNvPr id="4" name="Rectangle 3">
            <a:extLst>
              <a:ext uri="{FF2B5EF4-FFF2-40B4-BE49-F238E27FC236}">
                <a16:creationId xmlns:a16="http://schemas.microsoft.com/office/drawing/2014/main" id="{9C6935D1-9500-0B9B-324A-BEE0AE917168}"/>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18250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VN" altLang="en-VN" sz="1200" b="0" i="0" u="none" strike="noStrike" cap="none" normalizeH="0" baseline="0">
                <a:ln>
                  <a:noFill/>
                </a:ln>
                <a:solidFill>
                  <a:srgbClr val="000000"/>
                </a:solidFill>
                <a:effectLst/>
                <a:latin typeface="Source Sans Pro" panose="020B0503030403020204" pitchFamily="34" charset="0"/>
              </a:rPr>
            </a:br>
            <a:r>
              <a:rPr kumimoji="0" lang="en-VN" altLang="en-VN" sz="1200" b="0" i="0" u="none" strike="noStrike" cap="none" normalizeH="0" baseline="0">
                <a:ln>
                  <a:noFill/>
                </a:ln>
                <a:solidFill>
                  <a:srgbClr val="000000"/>
                </a:solidFill>
                <a:effectLst/>
                <a:latin typeface="Source Sans Pro" panose="020B0503030403020204" pitchFamily="34" charset="0"/>
              </a:rPr>
              <a:t>  </a:t>
            </a:r>
            <a:r>
              <a:rPr kumimoji="0" lang="en-VN" altLang="en-VN" sz="1900" b="0" i="0" u="none" strike="noStrike" cap="none" normalizeH="0" baseline="0">
                <a:ln>
                  <a:noFill/>
                </a:ln>
                <a:solidFill>
                  <a:srgbClr val="000000"/>
                </a:solidFill>
                <a:effectLst/>
                <a:latin typeface="Source Sans Pro" panose="020B0503030403020204" pitchFamily="34" charset="0"/>
              </a:rPr>
              <a:t>       </a:t>
            </a:r>
            <a:endParaRPr kumimoji="0" lang="en-VN" altLang="en-VN"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VN" altLang="en-VN" sz="1200" b="0" i="0" u="none" strike="noStrike" cap="none" normalizeH="0" baseline="0">
                <a:ln>
                  <a:noFill/>
                </a:ln>
                <a:solidFill>
                  <a:srgbClr val="222222"/>
                </a:solidFill>
                <a:effectLst/>
                <a:latin typeface="Source Sans Pro" panose="020B0503030403020204" pitchFamily="34" charset="0"/>
              </a:rPr>
              <a:t>The</a:t>
            </a:r>
            <a:endParaRPr kumimoji="0" lang="en-VN" altLang="en-VN" sz="1800" b="0" i="0" u="none" strike="noStrike" cap="none" normalizeH="0" baseline="0">
              <a:ln>
                <a:noFill/>
              </a:ln>
              <a:solidFill>
                <a:schemeClr val="tx1"/>
              </a:solidFill>
              <a:effectLst/>
              <a:latin typeface="Arial" panose="020B0604020202020204" pitchFamily="34" charset="0"/>
            </a:endParaRPr>
          </a:p>
        </p:txBody>
      </p:sp>
      <p:sp>
        <p:nvSpPr>
          <p:cNvPr id="5" name="AutoShape 4" descr="ParallelogramLaw">
            <a:extLst>
              <a:ext uri="{FF2B5EF4-FFF2-40B4-BE49-F238E27FC236}">
                <a16:creationId xmlns:a16="http://schemas.microsoft.com/office/drawing/2014/main" id="{042C1309-ACCE-290A-27C7-EF8BEF9729F1}"/>
              </a:ext>
            </a:extLst>
          </p:cNvPr>
          <p:cNvSpPr>
            <a:spLocks noChangeAspect="1" noChangeArrowheads="1"/>
          </p:cNvSpPr>
          <p:nvPr/>
        </p:nvSpPr>
        <p:spPr bwMode="auto">
          <a:xfrm>
            <a:off x="60325"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13314" name="Picture 2" descr="local space to world space">
            <a:extLst>
              <a:ext uri="{FF2B5EF4-FFF2-40B4-BE49-F238E27FC236}">
                <a16:creationId xmlns:a16="http://schemas.microsoft.com/office/drawing/2014/main" id="{280B3501-2E96-545C-D090-96724A940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996" y="3728884"/>
            <a:ext cx="5562600" cy="23764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AI-generated content may be incorrect.">
            <a:extLst>
              <a:ext uri="{FF2B5EF4-FFF2-40B4-BE49-F238E27FC236}">
                <a16:creationId xmlns:a16="http://schemas.microsoft.com/office/drawing/2014/main" id="{F9E7DB1E-D383-1990-80BF-1DC8E99AC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200400"/>
            <a:ext cx="4470400" cy="3352800"/>
          </a:xfrm>
          <a:prstGeom prst="rect">
            <a:avLst/>
          </a:prstGeom>
        </p:spPr>
      </p:pic>
    </p:spTree>
    <p:extLst>
      <p:ext uri="{BB962C8B-B14F-4D97-AF65-F5344CB8AC3E}">
        <p14:creationId xmlns:p14="http://schemas.microsoft.com/office/powerpoint/2010/main" val="3724156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39177-18EB-B49F-FC5F-954C2905F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E0832-F51E-F5A0-5C6C-C05B752AD47E}"/>
              </a:ext>
            </a:extLst>
          </p:cNvPr>
          <p:cNvSpPr>
            <a:spLocks noGrp="1"/>
          </p:cNvSpPr>
          <p:nvPr>
            <p:ph type="ctrTitle"/>
          </p:nvPr>
        </p:nvSpPr>
        <p:spPr/>
        <p:txBody>
          <a:bodyPr/>
          <a:lstStyle/>
          <a:p>
            <a:r>
              <a:rPr lang="en-VN"/>
              <a:t>4. HÌNH HỌC</a:t>
            </a:r>
          </a:p>
        </p:txBody>
      </p:sp>
      <p:sp>
        <p:nvSpPr>
          <p:cNvPr id="3" name="Subtitle 2">
            <a:extLst>
              <a:ext uri="{FF2B5EF4-FFF2-40B4-BE49-F238E27FC236}">
                <a16:creationId xmlns:a16="http://schemas.microsoft.com/office/drawing/2014/main" id="{0760BB33-0F19-0FA1-50FD-688FE551FF68}"/>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1482178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5B0E2-0CCC-C4E8-6445-5F30138A9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F67C4A-9FB3-8B7C-CF30-074C2F3C86B6}"/>
              </a:ext>
            </a:extLst>
          </p:cNvPr>
          <p:cNvSpPr>
            <a:spLocks noGrp="1"/>
          </p:cNvSpPr>
          <p:nvPr>
            <p:ph type="title"/>
          </p:nvPr>
        </p:nvSpPr>
        <p:spPr/>
        <p:txBody>
          <a:bodyPr/>
          <a:lstStyle/>
          <a:p>
            <a:r>
              <a:rPr lang="en-VN"/>
              <a:t>ỨNG DỤNG CỦA HÌNH HỌC</a:t>
            </a:r>
          </a:p>
        </p:txBody>
      </p:sp>
      <p:sp>
        <p:nvSpPr>
          <p:cNvPr id="3" name="Content Placeholder 2">
            <a:extLst>
              <a:ext uri="{FF2B5EF4-FFF2-40B4-BE49-F238E27FC236}">
                <a16:creationId xmlns:a16="http://schemas.microsoft.com/office/drawing/2014/main" id="{9EBF0364-DE5E-5FF1-ABDC-AEB4672DE1D5}"/>
              </a:ext>
            </a:extLst>
          </p:cNvPr>
          <p:cNvSpPr>
            <a:spLocks noGrp="1"/>
          </p:cNvSpPr>
          <p:nvPr>
            <p:ph idx="1"/>
          </p:nvPr>
        </p:nvSpPr>
        <p:spPr>
          <a:xfrm>
            <a:off x="139275" y="1417637"/>
            <a:ext cx="3451087" cy="5181599"/>
          </a:xfrm>
        </p:spPr>
        <p:txBody>
          <a:bodyPr>
            <a:normAutofit/>
          </a:bodyPr>
          <a:lstStyle/>
          <a:p>
            <a:pPr algn="just"/>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Được</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ứng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dụng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nhiều</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để</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xử</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lý</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các</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va</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chạm</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giữa</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các</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đối</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tượng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trong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thế</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giới</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game</a:t>
            </a:r>
          </a:p>
          <a:p>
            <a:pPr algn="just"/>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Để</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sinh</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các</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màn</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chơi</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có</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yếu</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tố</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đồ</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hoạ</a:t>
            </a:r>
            <a:endPar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endParaRPr>
          </a:p>
          <a:p>
            <a:pPr algn="just"/>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p:txBody>
      </p:sp>
      <p:pic>
        <p:nvPicPr>
          <p:cNvPr id="6" name="Picture 5">
            <a:extLst>
              <a:ext uri="{FF2B5EF4-FFF2-40B4-BE49-F238E27FC236}">
                <a16:creationId xmlns:a16="http://schemas.microsoft.com/office/drawing/2014/main" id="{20D3CE60-A1D3-1C47-CE8C-033767CEB22B}"/>
              </a:ext>
            </a:extLst>
          </p:cNvPr>
          <p:cNvPicPr>
            <a:picLocks noChangeAspect="1"/>
          </p:cNvPicPr>
          <p:nvPr/>
        </p:nvPicPr>
        <p:blipFill>
          <a:blip r:embed="rId2"/>
          <a:stretch>
            <a:fillRect/>
          </a:stretch>
        </p:blipFill>
        <p:spPr>
          <a:xfrm>
            <a:off x="4137961" y="1322389"/>
            <a:ext cx="3436145" cy="2547143"/>
          </a:xfrm>
          <a:prstGeom prst="rect">
            <a:avLst/>
          </a:prstGeom>
        </p:spPr>
      </p:pic>
      <p:pic>
        <p:nvPicPr>
          <p:cNvPr id="9" name="Picture 8">
            <a:extLst>
              <a:ext uri="{FF2B5EF4-FFF2-40B4-BE49-F238E27FC236}">
                <a16:creationId xmlns:a16="http://schemas.microsoft.com/office/drawing/2014/main" id="{850AD3E3-9194-C416-20A1-0CE59750A4B2}"/>
              </a:ext>
            </a:extLst>
          </p:cNvPr>
          <p:cNvPicPr>
            <a:picLocks noChangeAspect="1"/>
          </p:cNvPicPr>
          <p:nvPr/>
        </p:nvPicPr>
        <p:blipFill>
          <a:blip r:embed="rId3"/>
          <a:stretch>
            <a:fillRect/>
          </a:stretch>
        </p:blipFill>
        <p:spPr>
          <a:xfrm>
            <a:off x="7924800" y="1322389"/>
            <a:ext cx="4004242" cy="2547143"/>
          </a:xfrm>
          <a:prstGeom prst="rect">
            <a:avLst/>
          </a:prstGeom>
        </p:spPr>
      </p:pic>
      <p:pic>
        <p:nvPicPr>
          <p:cNvPr id="10" name="Picture 9">
            <a:extLst>
              <a:ext uri="{FF2B5EF4-FFF2-40B4-BE49-F238E27FC236}">
                <a16:creationId xmlns:a16="http://schemas.microsoft.com/office/drawing/2014/main" id="{89108D89-D8DC-1399-B447-26927153E90A}"/>
              </a:ext>
            </a:extLst>
          </p:cNvPr>
          <p:cNvPicPr>
            <a:picLocks noChangeAspect="1"/>
          </p:cNvPicPr>
          <p:nvPr/>
        </p:nvPicPr>
        <p:blipFill>
          <a:blip r:embed="rId4"/>
          <a:stretch>
            <a:fillRect/>
          </a:stretch>
        </p:blipFill>
        <p:spPr>
          <a:xfrm>
            <a:off x="3941056" y="4013596"/>
            <a:ext cx="4102100" cy="2298700"/>
          </a:xfrm>
          <a:prstGeom prst="rect">
            <a:avLst/>
          </a:prstGeom>
        </p:spPr>
      </p:pic>
      <p:pic>
        <p:nvPicPr>
          <p:cNvPr id="11" name="Picture 10">
            <a:extLst>
              <a:ext uri="{FF2B5EF4-FFF2-40B4-BE49-F238E27FC236}">
                <a16:creationId xmlns:a16="http://schemas.microsoft.com/office/drawing/2014/main" id="{EB45FEFE-8AA6-7B0F-2CB3-A1273624D3C8}"/>
              </a:ext>
            </a:extLst>
          </p:cNvPr>
          <p:cNvPicPr>
            <a:picLocks noChangeAspect="1"/>
          </p:cNvPicPr>
          <p:nvPr/>
        </p:nvPicPr>
        <p:blipFill>
          <a:blip r:embed="rId5"/>
          <a:stretch>
            <a:fillRect/>
          </a:stretch>
        </p:blipFill>
        <p:spPr>
          <a:xfrm>
            <a:off x="8488247" y="4008436"/>
            <a:ext cx="3312297" cy="2222500"/>
          </a:xfrm>
          <a:prstGeom prst="rect">
            <a:avLst/>
          </a:prstGeom>
        </p:spPr>
      </p:pic>
    </p:spTree>
    <p:extLst>
      <p:ext uri="{BB962C8B-B14F-4D97-AF65-F5344CB8AC3E}">
        <p14:creationId xmlns:p14="http://schemas.microsoft.com/office/powerpoint/2010/main" val="1157474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795B8-0F1A-FFBB-81BB-EB2CF0532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7B5EF-108E-2619-3093-9B2FBFED1D29}"/>
              </a:ext>
            </a:extLst>
          </p:cNvPr>
          <p:cNvSpPr>
            <a:spLocks noGrp="1"/>
          </p:cNvSpPr>
          <p:nvPr>
            <p:ph type="title"/>
          </p:nvPr>
        </p:nvSpPr>
        <p:spPr/>
        <p:txBody>
          <a:bodyPr/>
          <a:lstStyle/>
          <a:p>
            <a:r>
              <a:rPr lang="en-VN"/>
              <a:t>ĐƯỜNG THẲNG, ĐA GIÁC LỒI – LÕM</a:t>
            </a:r>
          </a:p>
        </p:txBody>
      </p:sp>
      <p:pic>
        <p:nvPicPr>
          <p:cNvPr id="7" name="Picture 6">
            <a:extLst>
              <a:ext uri="{FF2B5EF4-FFF2-40B4-BE49-F238E27FC236}">
                <a16:creationId xmlns:a16="http://schemas.microsoft.com/office/drawing/2014/main" id="{28DC2575-BC9E-0BF8-29A4-2008B8D3CED0}"/>
              </a:ext>
            </a:extLst>
          </p:cNvPr>
          <p:cNvPicPr>
            <a:picLocks noChangeAspect="1"/>
          </p:cNvPicPr>
          <p:nvPr/>
        </p:nvPicPr>
        <p:blipFill>
          <a:blip r:embed="rId2"/>
          <a:stretch>
            <a:fillRect/>
          </a:stretch>
        </p:blipFill>
        <p:spPr>
          <a:xfrm>
            <a:off x="237014" y="1382860"/>
            <a:ext cx="2607786" cy="2641363"/>
          </a:xfrm>
          <a:prstGeom prst="rect">
            <a:avLst/>
          </a:prstGeom>
        </p:spPr>
      </p:pic>
      <p:pic>
        <p:nvPicPr>
          <p:cNvPr id="8" name="Picture 7">
            <a:extLst>
              <a:ext uri="{FF2B5EF4-FFF2-40B4-BE49-F238E27FC236}">
                <a16:creationId xmlns:a16="http://schemas.microsoft.com/office/drawing/2014/main" id="{D172EAA2-E603-92E5-D131-E8E7A43BAAC7}"/>
              </a:ext>
            </a:extLst>
          </p:cNvPr>
          <p:cNvPicPr>
            <a:picLocks noChangeAspect="1"/>
          </p:cNvPicPr>
          <p:nvPr/>
        </p:nvPicPr>
        <p:blipFill>
          <a:blip r:embed="rId3"/>
          <a:stretch>
            <a:fillRect/>
          </a:stretch>
        </p:blipFill>
        <p:spPr>
          <a:xfrm>
            <a:off x="2844800" y="1367592"/>
            <a:ext cx="2693980" cy="2641363"/>
          </a:xfrm>
          <a:prstGeom prst="rect">
            <a:avLst/>
          </a:prstGeom>
        </p:spPr>
      </p:pic>
      <p:pic>
        <p:nvPicPr>
          <p:cNvPr id="12" name="Picture 11">
            <a:extLst>
              <a:ext uri="{FF2B5EF4-FFF2-40B4-BE49-F238E27FC236}">
                <a16:creationId xmlns:a16="http://schemas.microsoft.com/office/drawing/2014/main" id="{E6F7A32F-7DBE-E05A-0158-3C1FB327C342}"/>
              </a:ext>
            </a:extLst>
          </p:cNvPr>
          <p:cNvPicPr>
            <a:picLocks noChangeAspect="1"/>
          </p:cNvPicPr>
          <p:nvPr/>
        </p:nvPicPr>
        <p:blipFill>
          <a:blip r:embed="rId4"/>
          <a:stretch>
            <a:fillRect/>
          </a:stretch>
        </p:blipFill>
        <p:spPr>
          <a:xfrm>
            <a:off x="6934200" y="1600200"/>
            <a:ext cx="3454400" cy="1439333"/>
          </a:xfrm>
          <a:prstGeom prst="rect">
            <a:avLst/>
          </a:prstGeom>
        </p:spPr>
      </p:pic>
      <p:sp>
        <p:nvSpPr>
          <p:cNvPr id="13" name="Content Placeholder 2">
            <a:extLst>
              <a:ext uri="{FF2B5EF4-FFF2-40B4-BE49-F238E27FC236}">
                <a16:creationId xmlns:a16="http://schemas.microsoft.com/office/drawing/2014/main" id="{3B38BE85-86EE-B77C-5451-D42E75A473DC}"/>
              </a:ext>
            </a:extLst>
          </p:cNvPr>
          <p:cNvSpPr>
            <a:spLocks noGrp="1"/>
          </p:cNvSpPr>
          <p:nvPr>
            <p:ph idx="1"/>
          </p:nvPr>
        </p:nvSpPr>
        <p:spPr>
          <a:xfrm>
            <a:off x="30609" y="4267200"/>
            <a:ext cx="5486400" cy="1935163"/>
          </a:xfrm>
        </p:spPr>
        <p:txBody>
          <a:bodyPr>
            <a:normAutofit fontScale="70000" lnSpcReduction="20000"/>
          </a:bodyPr>
          <a:lstStyle/>
          <a:p>
            <a:pPr algn="just"/>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Đa</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giác</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lồi</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(convex)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là</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đa</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giác</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có</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thể</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vẽ</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một</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đường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thẳng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bất</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kỳ</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trừ</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cạnh</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và</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đường</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đi</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qua </a:t>
            </a:r>
            <a:r>
              <a:rPr lang="en-US" sz="2700" b="0" i="0" dirty="0" err="1">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góc</a:t>
            </a:r>
            <a:r>
              <a:rPr lang="en-US" sz="27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rPr>
              <a:t> </a:t>
            </a:r>
          </a:p>
          <a:p>
            <a:pPr algn="just"/>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Ngược</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lại</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nếu</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chỉ</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cần</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có</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1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đường</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thẳng</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cắt</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đa</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giác</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ở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nhiều</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hơn</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2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điểm</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sẽ</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được</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gọi</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là</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đa</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giác</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lõm</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(non-convex </a:t>
            </a:r>
            <a:r>
              <a:rPr lang="en-US" sz="2700" dirty="0" err="1">
                <a:solidFill>
                  <a:srgbClr val="202122"/>
                </a:solidFill>
                <a:latin typeface="Roboto Medium" panose="02000000000000000000" pitchFamily="2" charset="0"/>
                <a:ea typeface="Roboto Medium" panose="02000000000000000000" pitchFamily="2" charset="0"/>
                <a:cs typeface="Roboto Medium" panose="02000000000000000000" pitchFamily="2" charset="0"/>
              </a:rPr>
              <a:t>hoặc</a:t>
            </a:r>
            <a:r>
              <a:rPr lang="en-US" sz="2700" dirty="0">
                <a:solidFill>
                  <a:srgbClr val="202122"/>
                </a:solidFill>
                <a:latin typeface="Roboto Medium" panose="02000000000000000000" pitchFamily="2" charset="0"/>
                <a:ea typeface="Roboto Medium" panose="02000000000000000000" pitchFamily="2" charset="0"/>
                <a:cs typeface="Roboto Medium" panose="02000000000000000000" pitchFamily="2" charset="0"/>
              </a:rPr>
              <a:t> concave)</a:t>
            </a:r>
          </a:p>
          <a:p>
            <a:pPr algn="l"/>
            <a:endParaRPr lang="en-US" sz="2700" dirty="0">
              <a:solidFill>
                <a:srgbClr val="202122"/>
              </a:solidFill>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9EB46D2B-302B-9DB7-0C60-5BC9D3978743}"/>
              </a:ext>
            </a:extLst>
          </p:cNvPr>
          <p:cNvPicPr>
            <a:picLocks noChangeAspect="1"/>
          </p:cNvPicPr>
          <p:nvPr/>
        </p:nvPicPr>
        <p:blipFill>
          <a:blip r:embed="rId5"/>
          <a:stretch>
            <a:fillRect/>
          </a:stretch>
        </p:blipFill>
        <p:spPr>
          <a:xfrm>
            <a:off x="5682343" y="3429000"/>
            <a:ext cx="6408057" cy="2579067"/>
          </a:xfrm>
          <a:prstGeom prst="rect">
            <a:avLst/>
          </a:prstGeom>
        </p:spPr>
      </p:pic>
    </p:spTree>
    <p:extLst>
      <p:ext uri="{BB962C8B-B14F-4D97-AF65-F5344CB8AC3E}">
        <p14:creationId xmlns:p14="http://schemas.microsoft.com/office/powerpoint/2010/main" val="3379651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5AD5E-282B-9A9D-01EB-12DE4C9F2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4C7208-F738-C54F-A66B-C0B971CB4FC7}"/>
              </a:ext>
            </a:extLst>
          </p:cNvPr>
          <p:cNvSpPr>
            <a:spLocks noGrp="1"/>
          </p:cNvSpPr>
          <p:nvPr>
            <p:ph type="ctrTitle"/>
          </p:nvPr>
        </p:nvSpPr>
        <p:spPr/>
        <p:txBody>
          <a:bodyPr/>
          <a:lstStyle/>
          <a:p>
            <a:r>
              <a:rPr lang="en-VN"/>
              <a:t>5. GIẢI TÍCH</a:t>
            </a:r>
          </a:p>
        </p:txBody>
      </p:sp>
      <p:sp>
        <p:nvSpPr>
          <p:cNvPr id="3" name="Subtitle 2">
            <a:extLst>
              <a:ext uri="{FF2B5EF4-FFF2-40B4-BE49-F238E27FC236}">
                <a16:creationId xmlns:a16="http://schemas.microsoft.com/office/drawing/2014/main" id="{46BC5368-3FF3-B1A6-ED77-FD6A7514D451}"/>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327364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D9B89-B872-2FC7-091B-331C13CD0A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07463-710D-B6BD-7D21-8F5E84E1113D}"/>
              </a:ext>
            </a:extLst>
          </p:cNvPr>
          <p:cNvSpPr>
            <a:spLocks noGrp="1"/>
          </p:cNvSpPr>
          <p:nvPr>
            <p:ph type="title"/>
          </p:nvPr>
        </p:nvSpPr>
        <p:spPr/>
        <p:txBody>
          <a:bodyPr/>
          <a:lstStyle/>
          <a:p>
            <a:r>
              <a:rPr lang="en-VN"/>
              <a:t>MÔ PHỎNG VẬT LÝ</a:t>
            </a:r>
          </a:p>
        </p:txBody>
      </p:sp>
      <p:sp>
        <p:nvSpPr>
          <p:cNvPr id="13" name="Content Placeholder 2">
            <a:extLst>
              <a:ext uri="{FF2B5EF4-FFF2-40B4-BE49-F238E27FC236}">
                <a16:creationId xmlns:a16="http://schemas.microsoft.com/office/drawing/2014/main" id="{E2418066-2E66-6510-6C1F-F1546DA015D9}"/>
              </a:ext>
            </a:extLst>
          </p:cNvPr>
          <p:cNvSpPr>
            <a:spLocks noGrp="1"/>
          </p:cNvSpPr>
          <p:nvPr>
            <p:ph idx="1"/>
          </p:nvPr>
        </p:nvSpPr>
        <p:spPr>
          <a:xfrm>
            <a:off x="457200" y="4724400"/>
            <a:ext cx="11519325" cy="1935163"/>
          </a:xfrm>
        </p:spPr>
        <p:txBody>
          <a:bodyPr>
            <a:normAutofit/>
          </a:bodyPr>
          <a:lstStyle/>
          <a:p>
            <a:pPr algn="l"/>
            <a:r>
              <a:rPr lang="en-US" sz="2400" dirty="0" err="1">
                <a:latin typeface="Roboto Medium" panose="02000000000000000000" pitchFamily="2" charset="0"/>
                <a:ea typeface="Roboto Medium" panose="02000000000000000000" pitchFamily="2" charset="0"/>
                <a:cs typeface="Roboto Medium" panose="02000000000000000000" pitchFamily="2" charset="0"/>
              </a:rPr>
              <a:t>Giải</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tích</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được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sử</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dụng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rất</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nhiều</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trong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mô</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phỏng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cơ</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chế</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vật</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lý</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Ví</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dụ</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tích</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phân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được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sử</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dụng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để</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ước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tính</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vị</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trí</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tiếp</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theo</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của</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đối</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tượng</a:t>
            </a:r>
            <a:r>
              <a:rPr lang="en-US" sz="2400" dirty="0">
                <a:latin typeface="Roboto Medium" panose="02000000000000000000" pitchFamily="2" charset="0"/>
                <a:ea typeface="Roboto Medium" panose="02000000000000000000" pitchFamily="2" charset="0"/>
                <a:cs typeface="Roboto Medium" panose="02000000000000000000" pitchFamily="2" charset="0"/>
              </a:rPr>
              <a:t> game ở </a:t>
            </a:r>
            <a:r>
              <a:rPr lang="en-US" sz="24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khung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hình</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tiếp</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theo</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dựa</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trên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gia</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tốc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và</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vận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tốc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của</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chúng</a:t>
            </a:r>
            <a:r>
              <a:rPr lang="en-US" sz="2400" dirty="0">
                <a:latin typeface="Roboto Medium" panose="02000000000000000000" pitchFamily="2" charset="0"/>
                <a:ea typeface="Roboto Medium" panose="02000000000000000000" pitchFamily="2" charset="0"/>
                <a:cs typeface="Roboto Medium" panose="02000000000000000000" pitchFamily="2" charset="0"/>
              </a:rPr>
              <a:t>.</a:t>
            </a:r>
            <a:endParaRPr lang="en-US" sz="2400" b="0" i="0" dirty="0">
              <a:effectLst/>
              <a:latin typeface="Roboto Medium" panose="02000000000000000000" pitchFamily="2" charset="0"/>
              <a:ea typeface="Roboto Medium" panose="02000000000000000000" pitchFamily="2" charset="0"/>
              <a:cs typeface="Roboto Medium" panose="02000000000000000000" pitchFamily="2" charset="0"/>
            </a:endParaRPr>
          </a:p>
          <a:p>
            <a:pPr marL="0" indent="0" algn="l">
              <a:buNone/>
            </a:pPr>
            <a:endParaRPr lang="en-US" sz="4400" b="0" i="0" dirty="0">
              <a:solidFill>
                <a:srgbClr val="202122"/>
              </a:solidFill>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1026" name="Picture 2" descr="integration game physics">
            <a:extLst>
              <a:ext uri="{FF2B5EF4-FFF2-40B4-BE49-F238E27FC236}">
                <a16:creationId xmlns:a16="http://schemas.microsoft.com/office/drawing/2014/main" id="{4C31F8E2-EFE6-09A0-366F-F1A6C76C4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38466"/>
            <a:ext cx="9067800" cy="306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668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92FF9-67EE-2C5F-8E5C-ABDE7E789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91025-9090-A03D-C9B0-FEAB8B900B49}"/>
              </a:ext>
            </a:extLst>
          </p:cNvPr>
          <p:cNvSpPr>
            <a:spLocks noGrp="1"/>
          </p:cNvSpPr>
          <p:nvPr>
            <p:ph type="title"/>
          </p:nvPr>
        </p:nvSpPr>
        <p:spPr/>
        <p:txBody>
          <a:bodyPr/>
          <a:lstStyle/>
          <a:p>
            <a:r>
              <a:rPr lang="en-VN"/>
              <a:t>VẼ CÁC ĐƯỜNG CONG</a:t>
            </a:r>
          </a:p>
        </p:txBody>
      </p:sp>
      <p:sp>
        <p:nvSpPr>
          <p:cNvPr id="13" name="Content Placeholder 2">
            <a:extLst>
              <a:ext uri="{FF2B5EF4-FFF2-40B4-BE49-F238E27FC236}">
                <a16:creationId xmlns:a16="http://schemas.microsoft.com/office/drawing/2014/main" id="{59E7EDD4-5D2E-0141-F61E-E8F9C438F84C}"/>
              </a:ext>
            </a:extLst>
          </p:cNvPr>
          <p:cNvSpPr>
            <a:spLocks noGrp="1"/>
          </p:cNvSpPr>
          <p:nvPr>
            <p:ph idx="1"/>
          </p:nvPr>
        </p:nvSpPr>
        <p:spPr>
          <a:xfrm>
            <a:off x="457200" y="4724401"/>
            <a:ext cx="11519325" cy="1295400"/>
          </a:xfrm>
        </p:spPr>
        <p:txBody>
          <a:bodyPr>
            <a:normAutofit fontScale="92500" lnSpcReduction="20000"/>
          </a:bodyPr>
          <a:lstStyle/>
          <a:p>
            <a:pPr algn="just"/>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hàm</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Splin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(Spline)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để</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vẽ</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đường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cong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dựa</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trên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đường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gấp</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khúc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như</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Font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chữ</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hoặc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đường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di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chuyển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của</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NPC.</a:t>
            </a:r>
          </a:p>
          <a:p>
            <a:pPr algn="just"/>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Các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đường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cong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phổ</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biến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được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sử</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dụng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phát</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triển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game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như</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Catmull</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-Rom, Bezier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và</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B-Spline.</a:t>
            </a:r>
          </a:p>
          <a:p>
            <a:pPr algn="l"/>
            <a:endParaRPr lang="en-US" sz="1050" b="0" i="0" dirty="0">
              <a:solidFill>
                <a:srgbClr val="666666"/>
              </a:solidFill>
              <a:effectLst/>
              <a:latin typeface="Barlow" pitchFamily="2" charset="77"/>
            </a:endParaRPr>
          </a:p>
          <a:p>
            <a:pPr algn="l"/>
            <a:endParaRPr lang="en-US" sz="1050" b="0" i="0" dirty="0">
              <a:solidFill>
                <a:srgbClr val="666666"/>
              </a:solidFill>
              <a:effectLst/>
              <a:latin typeface="Barlow" pitchFamily="2" charset="77"/>
            </a:endParaRPr>
          </a:p>
        </p:txBody>
      </p:sp>
      <p:pic>
        <p:nvPicPr>
          <p:cNvPr id="3" name="Picture 2">
            <a:extLst>
              <a:ext uri="{FF2B5EF4-FFF2-40B4-BE49-F238E27FC236}">
                <a16:creationId xmlns:a16="http://schemas.microsoft.com/office/drawing/2014/main" id="{4858D2BB-E213-3810-A85B-902E7D29C604}"/>
              </a:ext>
            </a:extLst>
          </p:cNvPr>
          <p:cNvPicPr>
            <a:picLocks noChangeAspect="1"/>
          </p:cNvPicPr>
          <p:nvPr/>
        </p:nvPicPr>
        <p:blipFill>
          <a:blip r:embed="rId2"/>
          <a:stretch>
            <a:fillRect/>
          </a:stretch>
        </p:blipFill>
        <p:spPr>
          <a:xfrm>
            <a:off x="685799" y="1407245"/>
            <a:ext cx="4739369" cy="3103313"/>
          </a:xfrm>
          <a:prstGeom prst="rect">
            <a:avLst/>
          </a:prstGeom>
        </p:spPr>
      </p:pic>
      <p:pic>
        <p:nvPicPr>
          <p:cNvPr id="4" name="Picture 3">
            <a:extLst>
              <a:ext uri="{FF2B5EF4-FFF2-40B4-BE49-F238E27FC236}">
                <a16:creationId xmlns:a16="http://schemas.microsoft.com/office/drawing/2014/main" id="{784FED0F-75CB-F548-C62D-FFB5DD913A57}"/>
              </a:ext>
            </a:extLst>
          </p:cNvPr>
          <p:cNvPicPr>
            <a:picLocks noChangeAspect="1"/>
          </p:cNvPicPr>
          <p:nvPr/>
        </p:nvPicPr>
        <p:blipFill>
          <a:blip r:embed="rId3"/>
          <a:stretch>
            <a:fillRect/>
          </a:stretch>
        </p:blipFill>
        <p:spPr>
          <a:xfrm>
            <a:off x="6185690" y="1390708"/>
            <a:ext cx="5115764" cy="3103313"/>
          </a:xfrm>
          <a:prstGeom prst="rect">
            <a:avLst/>
          </a:prstGeom>
        </p:spPr>
      </p:pic>
    </p:spTree>
    <p:extLst>
      <p:ext uri="{BB962C8B-B14F-4D97-AF65-F5344CB8AC3E}">
        <p14:creationId xmlns:p14="http://schemas.microsoft.com/office/powerpoint/2010/main" val="3008978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B4A55-2EF1-58B3-2317-288F82A2B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3FFF2-2557-6D2B-F052-8FFA679CDD66}"/>
              </a:ext>
            </a:extLst>
          </p:cNvPr>
          <p:cNvSpPr>
            <a:spLocks noGrp="1"/>
          </p:cNvSpPr>
          <p:nvPr>
            <p:ph type="title"/>
          </p:nvPr>
        </p:nvSpPr>
        <p:spPr/>
        <p:txBody>
          <a:bodyPr/>
          <a:lstStyle/>
          <a:p>
            <a:r>
              <a:rPr lang="en-VN"/>
              <a:t>XỬ LÝ ÂM THANH, HÌNH ẢNH</a:t>
            </a:r>
          </a:p>
        </p:txBody>
      </p:sp>
      <p:sp>
        <p:nvSpPr>
          <p:cNvPr id="13" name="Content Placeholder 2">
            <a:extLst>
              <a:ext uri="{FF2B5EF4-FFF2-40B4-BE49-F238E27FC236}">
                <a16:creationId xmlns:a16="http://schemas.microsoft.com/office/drawing/2014/main" id="{72C046A6-FEDB-4BC9-2905-492D101E53D2}"/>
              </a:ext>
            </a:extLst>
          </p:cNvPr>
          <p:cNvSpPr>
            <a:spLocks noGrp="1"/>
          </p:cNvSpPr>
          <p:nvPr>
            <p:ph idx="1"/>
          </p:nvPr>
        </p:nvSpPr>
        <p:spPr>
          <a:xfrm>
            <a:off x="457200" y="5410200"/>
            <a:ext cx="11519325" cy="1295400"/>
          </a:xfrm>
        </p:spPr>
        <p:txBody>
          <a:bodyPr>
            <a:normAutofit/>
          </a:bodyPr>
          <a:lstStyle/>
          <a:p>
            <a:pPr marL="0" indent="0" algn="l">
              <a:buNone/>
            </a:pP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Bất</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kỳ</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phương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pháp</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xử</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lý</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tín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hiệu</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số</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nào</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đều</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phải</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ứng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dụng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giải</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tích</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Ví</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dụ</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điển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hình</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là</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Biến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đổi</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Fourier (Fourier transforms).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Kỹ</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thuật</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này</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được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dùng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cho</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rất</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nhiều</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ứng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dụng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xử</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lý</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tín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hiệu</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trong</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miền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tần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số</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lọc</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nhiễu</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 </a:t>
            </a:r>
            <a:r>
              <a:rPr lang="en-US" sz="2400" b="0" i="0" dirty="0" err="1">
                <a:effectLst/>
                <a:latin typeface="Roboto Medium" panose="02000000000000000000" pitchFamily="2" charset="0"/>
                <a:ea typeface="Roboto Medium" panose="02000000000000000000" pitchFamily="2" charset="0"/>
                <a:cs typeface="Roboto Medium" panose="02000000000000000000" pitchFamily="2" charset="0"/>
              </a:rPr>
              <a:t>trộn</a:t>
            </a:r>
            <a:r>
              <a:rPr lang="en-US" sz="2400" b="0" i="0" dirty="0">
                <a:effectLst/>
                <a:latin typeface="Roboto Medium" panose="02000000000000000000" pitchFamily="2" charset="0"/>
                <a:ea typeface="Roboto Medium" panose="02000000000000000000" pitchFamily="2" charset="0"/>
                <a:cs typeface="Roboto Medium" panose="02000000000000000000" pitchFamily="2" charset="0"/>
              </a:rPr>
              <a:t>,...).</a:t>
            </a:r>
            <a:endParaRPr lang="en-US" sz="1100" b="0" i="0" dirty="0">
              <a:effectLst/>
              <a:latin typeface="Roboto Medium" panose="02000000000000000000" pitchFamily="2" charset="0"/>
              <a:ea typeface="Roboto Medium" panose="02000000000000000000" pitchFamily="2" charset="0"/>
              <a:cs typeface="Roboto Medium" panose="02000000000000000000" pitchFamily="2" charset="0"/>
            </a:endParaRPr>
          </a:p>
        </p:txBody>
      </p:sp>
      <p:pic>
        <p:nvPicPr>
          <p:cNvPr id="5" name="Picture 4">
            <a:extLst>
              <a:ext uri="{FF2B5EF4-FFF2-40B4-BE49-F238E27FC236}">
                <a16:creationId xmlns:a16="http://schemas.microsoft.com/office/drawing/2014/main" id="{D9E2153D-FDD6-901A-E057-894DB774B59E}"/>
              </a:ext>
            </a:extLst>
          </p:cNvPr>
          <p:cNvPicPr>
            <a:picLocks noChangeAspect="1"/>
          </p:cNvPicPr>
          <p:nvPr/>
        </p:nvPicPr>
        <p:blipFill>
          <a:blip r:embed="rId2"/>
          <a:stretch>
            <a:fillRect/>
          </a:stretch>
        </p:blipFill>
        <p:spPr>
          <a:xfrm>
            <a:off x="2515823" y="1295400"/>
            <a:ext cx="7402078" cy="4009881"/>
          </a:xfrm>
          <a:prstGeom prst="rect">
            <a:avLst/>
          </a:prstGeom>
        </p:spPr>
      </p:pic>
    </p:spTree>
    <p:extLst>
      <p:ext uri="{BB962C8B-B14F-4D97-AF65-F5344CB8AC3E}">
        <p14:creationId xmlns:p14="http://schemas.microsoft.com/office/powerpoint/2010/main" val="255454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A61E7-F7DF-E00D-6CF0-BE0FF97AF98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9845348-5A01-E485-BAA7-48DE09889947}"/>
              </a:ext>
            </a:extLst>
          </p:cNvPr>
          <p:cNvSpPr/>
          <p:nvPr/>
        </p:nvSpPr>
        <p:spPr>
          <a:xfrm>
            <a:off x="661492" y="734218"/>
            <a:ext cx="5893693" cy="561182"/>
          </a:xfrm>
          <a:prstGeom prst="rect">
            <a:avLst/>
          </a:prstGeom>
          <a:noFill/>
          <a:ln/>
        </p:spPr>
        <p:txBody>
          <a:bodyPr wrap="none" lIns="0" tIns="0" rIns="0" bIns="0" rtlCol="0" anchor="t"/>
          <a:lstStyle/>
          <a:p>
            <a:pPr defTabSz="761970">
              <a:lnSpc>
                <a:spcPts val="4416"/>
              </a:lnSpc>
            </a:pPr>
            <a:r>
              <a:rPr lang="en-US" sz="3700" b="1" dirty="0">
                <a:solidFill>
                  <a:srgbClr val="1F497D"/>
                </a:solidFill>
                <a:latin typeface="Montserrat" panose="00000500000000000000" pitchFamily="2" charset="0"/>
                <a:ea typeface="Montserrat Black" pitchFamily="34" charset="-122"/>
                <a:cs typeface="Times New Roman" panose="02020603050405020304" pitchFamily="18" charset="0"/>
              </a:rPr>
              <a:t>Biểu diễn số và Hệ cơ số</a:t>
            </a:r>
            <a:endParaRPr lang="en-US" sz="3700" dirty="0">
              <a:solidFill>
                <a:prstClr val="black"/>
              </a:solidFill>
              <a:latin typeface="Montserrat" panose="00000500000000000000" pitchFamily="2" charset="0"/>
              <a:cs typeface="Times New Roman" panose="02020603050405020304" pitchFamily="18" charset="0"/>
            </a:endParaRPr>
          </a:p>
        </p:txBody>
      </p:sp>
      <p:sp>
        <p:nvSpPr>
          <p:cNvPr id="3" name="Text 1">
            <a:extLst>
              <a:ext uri="{FF2B5EF4-FFF2-40B4-BE49-F238E27FC236}">
                <a16:creationId xmlns:a16="http://schemas.microsoft.com/office/drawing/2014/main" id="{969D62CE-95A0-0386-F437-4DA56398505E}"/>
              </a:ext>
            </a:extLst>
          </p:cNvPr>
          <p:cNvSpPr/>
          <p:nvPr/>
        </p:nvSpPr>
        <p:spPr>
          <a:xfrm>
            <a:off x="661492" y="1589485"/>
            <a:ext cx="4748708" cy="336649"/>
          </a:xfrm>
          <a:prstGeom prst="rect">
            <a:avLst/>
          </a:prstGeom>
          <a:noFill/>
          <a:ln/>
        </p:spPr>
        <p:txBody>
          <a:bodyPr wrap="none" lIns="0" tIns="0" rIns="0" bIns="0" rtlCol="0" anchor="t"/>
          <a:lstStyle/>
          <a:p>
            <a:pPr defTabSz="761970">
              <a:lnSpc>
                <a:spcPts val="2625"/>
              </a:lnSpc>
            </a:pPr>
            <a:r>
              <a:rPr lang="en-US" sz="2500" b="1" dirty="0" err="1">
                <a:solidFill>
                  <a:srgbClr val="9B0D0D"/>
                </a:solidFill>
                <a:latin typeface="Montserrat" panose="00000500000000000000" pitchFamily="2" charset="0"/>
                <a:ea typeface="Montserrat Black" pitchFamily="34" charset="-122"/>
                <a:cs typeface="Times New Roman" panose="02020603050405020304" pitchFamily="18" charset="0"/>
              </a:rPr>
              <a:t>Hệ</a:t>
            </a:r>
            <a:r>
              <a:rPr lang="en-US" sz="2500" b="1" dirty="0">
                <a:solidFill>
                  <a:srgbClr val="9B0D0D"/>
                </a:solidFill>
                <a:latin typeface="Montserrat" panose="00000500000000000000" pitchFamily="2" charset="0"/>
                <a:ea typeface="Montserrat Black" pitchFamily="34" charset="-122"/>
                <a:cs typeface="Times New Roman" panose="02020603050405020304" pitchFamily="18" charset="0"/>
              </a:rPr>
              <a:t> Nhị phân (Base-2)</a:t>
            </a:r>
            <a:endParaRPr lang="en-US" sz="2500" dirty="0">
              <a:solidFill>
                <a:prstClr val="black"/>
              </a:solidFill>
              <a:latin typeface="Montserrat" panose="00000500000000000000" pitchFamily="2" charset="0"/>
              <a:cs typeface="Times New Roman" panose="02020603050405020304" pitchFamily="18" charset="0"/>
            </a:endParaRPr>
          </a:p>
        </p:txBody>
      </p:sp>
      <p:sp>
        <p:nvSpPr>
          <p:cNvPr id="6" name="Text 2">
            <a:extLst>
              <a:ext uri="{FF2B5EF4-FFF2-40B4-BE49-F238E27FC236}">
                <a16:creationId xmlns:a16="http://schemas.microsoft.com/office/drawing/2014/main" id="{8973A218-D638-00EE-7A59-B7E98A6BC7CD}"/>
              </a:ext>
            </a:extLst>
          </p:cNvPr>
          <p:cNvSpPr/>
          <p:nvPr/>
        </p:nvSpPr>
        <p:spPr>
          <a:xfrm>
            <a:off x="627625" y="2560487"/>
            <a:ext cx="4934975" cy="964600"/>
          </a:xfrm>
          <a:prstGeom prst="rect">
            <a:avLst/>
          </a:prstGeom>
          <a:noFill/>
          <a:ln/>
        </p:spPr>
        <p:txBody>
          <a:bodyPr wrap="none" lIns="0" tIns="0" rIns="0" bIns="0" rtlCol="0" anchor="t"/>
          <a:lstStyle/>
          <a:p>
            <a:pPr algn="just" defTabSz="761970">
              <a:lnSpc>
                <a:spcPct val="150000"/>
              </a:lnSpc>
            </a:pPr>
            <a:r>
              <a:rPr lang="en-US" sz="2000" dirty="0" err="1">
                <a:latin typeface="Montserrat" panose="00000500000000000000" pitchFamily="2" charset="0"/>
                <a:cs typeface="Times New Roman" panose="02020603050405020304" pitchFamily="18" charset="0"/>
              </a:rPr>
              <a:t>Phần</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cứng</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điện</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tử</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chỉ</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dễ</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dàng</a:t>
            </a:r>
            <a:r>
              <a:rPr lang="en-US" sz="2000" dirty="0">
                <a:latin typeface="Montserrat" panose="00000500000000000000" pitchFamily="2" charset="0"/>
                <a:cs typeface="Times New Roman" panose="02020603050405020304" pitchFamily="18" charset="0"/>
              </a:rPr>
              <a:t> </a:t>
            </a:r>
          </a:p>
          <a:p>
            <a:pPr algn="just" defTabSz="761970">
              <a:lnSpc>
                <a:spcPct val="150000"/>
              </a:lnSpc>
            </a:pPr>
            <a:r>
              <a:rPr lang="en-US" sz="2000" dirty="0" err="1">
                <a:latin typeface="Montserrat" panose="00000500000000000000" pitchFamily="2" charset="0"/>
                <a:cs typeface="Times New Roman" panose="02020603050405020304" pitchFamily="18" charset="0"/>
              </a:rPr>
              <a:t>phân</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biệt</a:t>
            </a:r>
            <a:r>
              <a:rPr lang="en-US" sz="2000" dirty="0">
                <a:latin typeface="Montserrat" panose="00000500000000000000" pitchFamily="2" charset="0"/>
                <a:cs typeface="Times New Roman" panose="02020603050405020304" pitchFamily="18" charset="0"/>
              </a:rPr>
              <a:t> </a:t>
            </a:r>
            <a:r>
              <a:rPr lang="en-US" sz="2000" b="1" dirty="0" err="1">
                <a:latin typeface="Montserrat" panose="00000500000000000000" pitchFamily="2" charset="0"/>
                <a:cs typeface="Times New Roman" panose="02020603050405020304" pitchFamily="18" charset="0"/>
              </a:rPr>
              <a:t>hai</a:t>
            </a:r>
            <a:r>
              <a:rPr lang="en-US" sz="2000" b="1" dirty="0">
                <a:latin typeface="Montserrat" panose="00000500000000000000" pitchFamily="2" charset="0"/>
                <a:cs typeface="Times New Roman" panose="02020603050405020304" pitchFamily="18" charset="0"/>
              </a:rPr>
              <a:t> </a:t>
            </a:r>
            <a:r>
              <a:rPr lang="en-US" sz="2000" b="1" dirty="0" err="1">
                <a:latin typeface="Montserrat" panose="00000500000000000000" pitchFamily="2" charset="0"/>
                <a:cs typeface="Times New Roman" panose="02020603050405020304" pitchFamily="18" charset="0"/>
              </a:rPr>
              <a:t>trạng</a:t>
            </a:r>
            <a:r>
              <a:rPr lang="en-US" sz="2000" b="1" dirty="0">
                <a:latin typeface="Montserrat" panose="00000500000000000000" pitchFamily="2" charset="0"/>
                <a:cs typeface="Times New Roman" panose="02020603050405020304" pitchFamily="18" charset="0"/>
              </a:rPr>
              <a:t> </a:t>
            </a:r>
            <a:r>
              <a:rPr lang="en-US" sz="2000" b="1" dirty="0" err="1">
                <a:latin typeface="Montserrat" panose="00000500000000000000" pitchFamily="2" charset="0"/>
                <a:cs typeface="Times New Roman" panose="02020603050405020304" pitchFamily="18" charset="0"/>
              </a:rPr>
              <a:t>thái</a:t>
            </a:r>
            <a:r>
              <a:rPr lang="en-US" sz="2000" b="1" dirty="0">
                <a:latin typeface="Montserrat" panose="00000500000000000000" pitchFamily="2" charset="0"/>
                <a:cs typeface="Times New Roman" panose="02020603050405020304" pitchFamily="18" charset="0"/>
              </a:rPr>
              <a:t>:</a:t>
            </a:r>
          </a:p>
          <a:p>
            <a:pPr marL="342900" indent="-342900" algn="just" defTabSz="761970">
              <a:lnSpc>
                <a:spcPct val="150000"/>
              </a:lnSpc>
              <a:buFont typeface="Arial" panose="020B0604020202020204" pitchFamily="34" charset="0"/>
              <a:buChar char="•"/>
            </a:pPr>
            <a:r>
              <a:rPr lang="en-US" sz="2000" dirty="0" err="1">
                <a:solidFill>
                  <a:prstClr val="black"/>
                </a:solidFill>
                <a:latin typeface="Montserrat" panose="00000500000000000000" pitchFamily="2" charset="0"/>
                <a:cs typeface="Times New Roman" panose="02020603050405020304" pitchFamily="18" charset="0"/>
              </a:rPr>
              <a:t>Có</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điện</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Không</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có</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điện</a:t>
            </a:r>
            <a:endParaRPr lang="en-US" sz="2000" dirty="0">
              <a:solidFill>
                <a:prstClr val="black"/>
              </a:solidFill>
              <a:latin typeface="Montserrat" panose="00000500000000000000" pitchFamily="2" charset="0"/>
              <a:cs typeface="Times New Roman" panose="02020603050405020304" pitchFamily="18" charset="0"/>
            </a:endParaRPr>
          </a:p>
          <a:p>
            <a:pPr marL="342900" indent="-342900" algn="just" defTabSz="761970">
              <a:lnSpc>
                <a:spcPct val="150000"/>
              </a:lnSpc>
              <a:buFont typeface="Arial" panose="020B0604020202020204" pitchFamily="34" charset="0"/>
              <a:buChar char="•"/>
            </a:pPr>
            <a:r>
              <a:rPr lang="en-US" sz="2000" dirty="0" err="1">
                <a:solidFill>
                  <a:prstClr val="black"/>
                </a:solidFill>
                <a:latin typeface="Montserrat" panose="00000500000000000000" pitchFamily="2" charset="0"/>
                <a:cs typeface="Times New Roman" panose="02020603050405020304" pitchFamily="18" charset="0"/>
              </a:rPr>
              <a:t>Bật</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Tắt</a:t>
            </a:r>
            <a:endParaRPr lang="en-US" sz="2000" dirty="0">
              <a:solidFill>
                <a:prstClr val="black"/>
              </a:solidFill>
              <a:latin typeface="Montserrat" panose="00000500000000000000" pitchFamily="2" charset="0"/>
              <a:cs typeface="Times New Roman" panose="02020603050405020304" pitchFamily="18" charset="0"/>
            </a:endParaRPr>
          </a:p>
        </p:txBody>
      </p:sp>
      <p:sp>
        <p:nvSpPr>
          <p:cNvPr id="14" name="TextBox 13">
            <a:extLst>
              <a:ext uri="{FF2B5EF4-FFF2-40B4-BE49-F238E27FC236}">
                <a16:creationId xmlns:a16="http://schemas.microsoft.com/office/drawing/2014/main" id="{1D380D3F-9EC1-4955-06B1-4ECC7414782F}"/>
              </a:ext>
            </a:extLst>
          </p:cNvPr>
          <p:cNvSpPr txBox="1"/>
          <p:nvPr/>
        </p:nvSpPr>
        <p:spPr>
          <a:xfrm>
            <a:off x="533400" y="2024139"/>
            <a:ext cx="6324600" cy="454035"/>
          </a:xfrm>
          <a:prstGeom prst="rect">
            <a:avLst/>
          </a:prstGeom>
          <a:noFill/>
        </p:spPr>
        <p:txBody>
          <a:bodyPr wrap="square">
            <a:spAutoFit/>
          </a:bodyPr>
          <a:lstStyle/>
          <a:p>
            <a:pPr marR="0" lvl="0">
              <a:lnSpc>
                <a:spcPct val="115000"/>
              </a:lnSpc>
              <a:spcAft>
                <a:spcPts val="800"/>
              </a:spcAft>
              <a:buSzPts val="1000"/>
              <a:tabLst>
                <a:tab pos="457200" algn="l"/>
              </a:tabLst>
            </a:pPr>
            <a:r>
              <a:rPr lang="en-US" sz="2200" kern="100" dirty="0" err="1">
                <a:latin typeface="Montserrat" panose="00000500000000000000" pitchFamily="2" charset="0"/>
                <a:ea typeface="Calibri" panose="020F0502020204030204" pitchFamily="34" charset="0"/>
                <a:cs typeface="Times New Roman" panose="02020603050405020304" pitchFamily="18" charset="0"/>
              </a:rPr>
              <a:t>Máy</a:t>
            </a:r>
            <a:r>
              <a:rPr lang="en-US" sz="2200" kern="100" dirty="0">
                <a:latin typeface="Montserrat" panose="00000500000000000000" pitchFamily="2" charset="0"/>
                <a:ea typeface="Calibri" panose="020F0502020204030204" pitchFamily="34" charset="0"/>
                <a:cs typeface="Times New Roman" panose="02020603050405020304" pitchFamily="18" charset="0"/>
              </a:rPr>
              <a:t> </a:t>
            </a:r>
            <a:r>
              <a:rPr lang="en-US" sz="2200" kern="100" dirty="0" err="1">
                <a:latin typeface="Montserrat" panose="00000500000000000000" pitchFamily="2" charset="0"/>
                <a:ea typeface="Calibri" panose="020F0502020204030204" pitchFamily="34" charset="0"/>
                <a:cs typeface="Times New Roman" panose="02020603050405020304" pitchFamily="18" charset="0"/>
              </a:rPr>
              <a:t>tính</a:t>
            </a:r>
            <a:r>
              <a:rPr lang="en-US" sz="2200" kern="100" dirty="0">
                <a:latin typeface="Montserrat" panose="00000500000000000000" pitchFamily="2" charset="0"/>
                <a:ea typeface="Calibri" panose="020F0502020204030204" pitchFamily="34" charset="0"/>
                <a:cs typeface="Times New Roman" panose="02020603050405020304" pitchFamily="18" charset="0"/>
              </a:rPr>
              <a:t> dung </a:t>
            </a:r>
            <a:r>
              <a:rPr lang="en-US" sz="2200" kern="100" dirty="0" err="1">
                <a:latin typeface="Montserrat" panose="00000500000000000000" pitchFamily="2" charset="0"/>
                <a:ea typeface="Calibri" panose="020F0502020204030204" pitchFamily="34" charset="0"/>
                <a:cs typeface="Times New Roman" panose="02020603050405020304" pitchFamily="18" charset="0"/>
              </a:rPr>
              <a:t>hệ</a:t>
            </a:r>
            <a:r>
              <a:rPr lang="en-US" sz="2200" kern="100" dirty="0">
                <a:latin typeface="Montserrat" panose="00000500000000000000" pitchFamily="2" charset="0"/>
                <a:ea typeface="Calibri" panose="020F0502020204030204" pitchFamily="34" charset="0"/>
                <a:cs typeface="Times New Roman" panose="02020603050405020304" pitchFamily="18" charset="0"/>
              </a:rPr>
              <a:t> </a:t>
            </a:r>
            <a:r>
              <a:rPr lang="en-US" sz="2200" kern="100" dirty="0" err="1">
                <a:latin typeface="Montserrat" panose="00000500000000000000" pitchFamily="2" charset="0"/>
                <a:ea typeface="Calibri" panose="020F0502020204030204" pitchFamily="34" charset="0"/>
                <a:cs typeface="Times New Roman" panose="02020603050405020304" pitchFamily="18" charset="0"/>
              </a:rPr>
              <a:t>nhị</a:t>
            </a:r>
            <a:r>
              <a:rPr lang="en-US" sz="2200" kern="100" dirty="0">
                <a:latin typeface="Montserrat" panose="00000500000000000000" pitchFamily="2" charset="0"/>
                <a:ea typeface="Calibri" panose="020F0502020204030204" pitchFamily="34" charset="0"/>
                <a:cs typeface="Times New Roman" panose="02020603050405020304" pitchFamily="18" charset="0"/>
              </a:rPr>
              <a:t> </a:t>
            </a:r>
            <a:r>
              <a:rPr lang="en-US" sz="2200" kern="100" dirty="0" err="1">
                <a:latin typeface="Montserrat" panose="00000500000000000000" pitchFamily="2" charset="0"/>
                <a:ea typeface="Calibri" panose="020F0502020204030204" pitchFamily="34" charset="0"/>
                <a:cs typeface="Times New Roman" panose="02020603050405020304" pitchFamily="18" charset="0"/>
              </a:rPr>
              <a:t>phân</a:t>
            </a:r>
            <a:r>
              <a:rPr lang="en-US" sz="2200" kern="100" dirty="0">
                <a:latin typeface="Montserrat" panose="00000500000000000000" pitchFamily="2" charset="0"/>
                <a:ea typeface="Calibri" panose="020F0502020204030204" pitchFamily="34" charset="0"/>
                <a:cs typeface="Times New Roman" panose="02020603050405020304" pitchFamily="18" charset="0"/>
              </a:rPr>
              <a:t> </a:t>
            </a:r>
            <a:r>
              <a:rPr lang="en-US" sz="2200" kern="100" dirty="0" err="1">
                <a:latin typeface="Montserrat" panose="00000500000000000000" pitchFamily="2" charset="0"/>
                <a:ea typeface="Calibri" panose="020F0502020204030204" pitchFamily="34" charset="0"/>
                <a:cs typeface="Times New Roman" panose="02020603050405020304" pitchFamily="18" charset="0"/>
              </a:rPr>
              <a:t>vì</a:t>
            </a:r>
            <a:r>
              <a:rPr lang="en-US" sz="2200" kern="100" dirty="0">
                <a:latin typeface="Montserrat" panose="00000500000000000000" pitchFamily="2" charset="0"/>
                <a:ea typeface="Calibri" panose="020F0502020204030204" pitchFamily="34" charset="0"/>
                <a:cs typeface="Times New Roman" panose="02020603050405020304" pitchFamily="18" charset="0"/>
              </a:rPr>
              <a:t>:</a:t>
            </a:r>
            <a:endParaRPr lang="en-US" sz="22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 name="Arrow: Right 20">
            <a:extLst>
              <a:ext uri="{FF2B5EF4-FFF2-40B4-BE49-F238E27FC236}">
                <a16:creationId xmlns:a16="http://schemas.microsoft.com/office/drawing/2014/main" id="{A38A5D31-B243-4A73-FBC5-8FFAC17BA630}"/>
              </a:ext>
            </a:extLst>
          </p:cNvPr>
          <p:cNvSpPr/>
          <p:nvPr/>
        </p:nvSpPr>
        <p:spPr>
          <a:xfrm>
            <a:off x="1143000" y="5410200"/>
            <a:ext cx="1061618"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ontserrat" panose="00000500000000000000" pitchFamily="2" charset="0"/>
              <a:cs typeface="Times New Roman" panose="02020603050405020304" pitchFamily="18" charset="0"/>
            </a:endParaRPr>
          </a:p>
        </p:txBody>
      </p:sp>
      <p:sp>
        <p:nvSpPr>
          <p:cNvPr id="22" name="Rectangle: Rounded Corners 21">
            <a:extLst>
              <a:ext uri="{FF2B5EF4-FFF2-40B4-BE49-F238E27FC236}">
                <a16:creationId xmlns:a16="http://schemas.microsoft.com/office/drawing/2014/main" id="{2BF4E7A5-B657-468D-69D4-8CFF766DAE78}"/>
              </a:ext>
            </a:extLst>
          </p:cNvPr>
          <p:cNvSpPr/>
          <p:nvPr/>
        </p:nvSpPr>
        <p:spPr>
          <a:xfrm>
            <a:off x="2254522" y="5257800"/>
            <a:ext cx="8642077" cy="8382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latin typeface="Montserrat" panose="00000500000000000000" pitchFamily="2" charset="0"/>
                <a:cs typeface="Times New Roman" panose="02020603050405020304" pitchFamily="18" charset="0"/>
              </a:rPr>
              <a:t>Hệ</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nhị</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phân</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là</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lựa</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chọn</a:t>
            </a:r>
            <a:r>
              <a:rPr lang="en-US" sz="2000" dirty="0">
                <a:solidFill>
                  <a:schemeClr val="tx1"/>
                </a:solidFill>
                <a:latin typeface="Montserrat" panose="00000500000000000000" pitchFamily="2" charset="0"/>
                <a:cs typeface="Times New Roman" panose="02020603050405020304" pitchFamily="18" charset="0"/>
              </a:rPr>
              <a:t> </a:t>
            </a:r>
            <a:r>
              <a:rPr lang="en-US" sz="2000" b="1" dirty="0" err="1">
                <a:solidFill>
                  <a:schemeClr val="tx1"/>
                </a:solidFill>
                <a:latin typeface="Montserrat" panose="00000500000000000000" pitchFamily="2" charset="0"/>
                <a:cs typeface="Times New Roman" panose="02020603050405020304" pitchFamily="18" charset="0"/>
              </a:rPr>
              <a:t>đơn</a:t>
            </a:r>
            <a:r>
              <a:rPr lang="en-US" sz="2000" b="1" dirty="0">
                <a:solidFill>
                  <a:schemeClr val="tx1"/>
                </a:solidFill>
                <a:latin typeface="Montserrat" panose="00000500000000000000" pitchFamily="2" charset="0"/>
                <a:cs typeface="Times New Roman" panose="02020603050405020304" pitchFamily="18" charset="0"/>
              </a:rPr>
              <a:t> </a:t>
            </a:r>
            <a:r>
              <a:rPr lang="en-US" sz="2000" b="1" dirty="0" err="1">
                <a:solidFill>
                  <a:schemeClr val="tx1"/>
                </a:solidFill>
                <a:latin typeface="Montserrat" panose="00000500000000000000" pitchFamily="2" charset="0"/>
                <a:cs typeface="Times New Roman" panose="02020603050405020304" pitchFamily="18" charset="0"/>
              </a:rPr>
              <a:t>giản</a:t>
            </a:r>
            <a:r>
              <a:rPr lang="en-US" sz="2000" b="1" dirty="0">
                <a:solidFill>
                  <a:schemeClr val="tx1"/>
                </a:solidFill>
                <a:latin typeface="Montserrat" panose="00000500000000000000" pitchFamily="2" charset="0"/>
                <a:cs typeface="Times New Roman" panose="02020603050405020304" pitchFamily="18" charset="0"/>
              </a:rPr>
              <a:t>, </a:t>
            </a:r>
            <a:r>
              <a:rPr lang="en-US" sz="2000" b="1" dirty="0" err="1">
                <a:solidFill>
                  <a:schemeClr val="tx1"/>
                </a:solidFill>
                <a:latin typeface="Montserrat" panose="00000500000000000000" pitchFamily="2" charset="0"/>
                <a:cs typeface="Times New Roman" panose="02020603050405020304" pitchFamily="18" charset="0"/>
              </a:rPr>
              <a:t>bền</a:t>
            </a:r>
            <a:r>
              <a:rPr lang="en-US" sz="2000" b="1" dirty="0">
                <a:solidFill>
                  <a:schemeClr val="tx1"/>
                </a:solidFill>
                <a:latin typeface="Montserrat" panose="00000500000000000000" pitchFamily="2" charset="0"/>
                <a:cs typeface="Times New Roman" panose="02020603050405020304" pitchFamily="18" charset="0"/>
              </a:rPr>
              <a:t> </a:t>
            </a:r>
            <a:r>
              <a:rPr lang="en-US" sz="2000" b="1" dirty="0" err="1">
                <a:solidFill>
                  <a:schemeClr val="tx1"/>
                </a:solidFill>
                <a:latin typeface="Montserrat" panose="00000500000000000000" pitchFamily="2" charset="0"/>
                <a:cs typeface="Times New Roman" panose="02020603050405020304" pitchFamily="18" charset="0"/>
              </a:rPr>
              <a:t>vững</a:t>
            </a:r>
            <a:r>
              <a:rPr lang="en-US" sz="2000" b="1" dirty="0">
                <a:solidFill>
                  <a:schemeClr val="tx1"/>
                </a:solidFill>
                <a:latin typeface="Montserrat" panose="00000500000000000000" pitchFamily="2" charset="0"/>
                <a:cs typeface="Times New Roman" panose="02020603050405020304" pitchFamily="18" charset="0"/>
              </a:rPr>
              <a:t> </a:t>
            </a:r>
            <a:r>
              <a:rPr lang="en-US" sz="2000" b="1" dirty="0" err="1">
                <a:solidFill>
                  <a:schemeClr val="tx1"/>
                </a:solidFill>
                <a:latin typeface="Montserrat" panose="00000500000000000000" pitchFamily="2" charset="0"/>
                <a:cs typeface="Times New Roman" panose="02020603050405020304" pitchFamily="18" charset="0"/>
              </a:rPr>
              <a:t>và</a:t>
            </a:r>
            <a:r>
              <a:rPr lang="en-US" sz="2000" b="1" dirty="0">
                <a:solidFill>
                  <a:schemeClr val="tx1"/>
                </a:solidFill>
                <a:latin typeface="Montserrat" panose="00000500000000000000" pitchFamily="2" charset="0"/>
                <a:cs typeface="Times New Roman" panose="02020603050405020304" pitchFamily="18" charset="0"/>
              </a:rPr>
              <a:t> </a:t>
            </a:r>
            <a:r>
              <a:rPr lang="en-US" sz="2000" b="1" dirty="0" err="1">
                <a:solidFill>
                  <a:schemeClr val="tx1"/>
                </a:solidFill>
                <a:latin typeface="Montserrat" panose="00000500000000000000" pitchFamily="2" charset="0"/>
                <a:cs typeface="Times New Roman" panose="02020603050405020304" pitchFamily="18" charset="0"/>
              </a:rPr>
              <a:t>đáng</a:t>
            </a:r>
            <a:r>
              <a:rPr lang="en-US" sz="2000" b="1" dirty="0">
                <a:solidFill>
                  <a:schemeClr val="tx1"/>
                </a:solidFill>
                <a:latin typeface="Montserrat" panose="00000500000000000000" pitchFamily="2" charset="0"/>
                <a:cs typeface="Times New Roman" panose="02020603050405020304" pitchFamily="18" charset="0"/>
              </a:rPr>
              <a:t> tin </a:t>
            </a:r>
            <a:r>
              <a:rPr lang="en-US" sz="2000" b="1" dirty="0" err="1">
                <a:solidFill>
                  <a:schemeClr val="tx1"/>
                </a:solidFill>
                <a:latin typeface="Montserrat" panose="00000500000000000000" pitchFamily="2" charset="0"/>
                <a:cs typeface="Times New Roman" panose="02020603050405020304" pitchFamily="18" charset="0"/>
              </a:rPr>
              <a:t>cậy</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cho</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máy</a:t>
            </a:r>
            <a:r>
              <a:rPr lang="en-US" sz="2000" dirty="0">
                <a:solidFill>
                  <a:schemeClr val="tx1"/>
                </a:solidFill>
                <a:latin typeface="Montserrat" panose="00000500000000000000" pitchFamily="2" charset="0"/>
                <a:cs typeface="Times New Roman" panose="02020603050405020304" pitchFamily="18" charset="0"/>
              </a:rPr>
              <a:t> </a:t>
            </a:r>
            <a:r>
              <a:rPr lang="en-US" sz="2000" dirty="0" err="1">
                <a:solidFill>
                  <a:schemeClr val="tx1"/>
                </a:solidFill>
                <a:latin typeface="Montserrat" panose="00000500000000000000" pitchFamily="2" charset="0"/>
                <a:cs typeface="Times New Roman" panose="02020603050405020304" pitchFamily="18" charset="0"/>
              </a:rPr>
              <a:t>tính</a:t>
            </a:r>
            <a:endParaRPr lang="en-US" sz="2000" dirty="0">
              <a:solidFill>
                <a:schemeClr val="tx1"/>
              </a:solidFill>
              <a:latin typeface="Montserrat" panose="00000500000000000000" pitchFamily="2" charset="0"/>
              <a:cs typeface="Times New Roman" panose="02020603050405020304" pitchFamily="18" charset="0"/>
            </a:endParaRPr>
          </a:p>
        </p:txBody>
      </p:sp>
      <p:sp>
        <p:nvSpPr>
          <p:cNvPr id="26" name="TextBox 25">
            <a:extLst>
              <a:ext uri="{FF2B5EF4-FFF2-40B4-BE49-F238E27FC236}">
                <a16:creationId xmlns:a16="http://schemas.microsoft.com/office/drawing/2014/main" id="{67F62DB3-755B-2756-6BAC-7A76AC1DEEE0}"/>
              </a:ext>
            </a:extLst>
          </p:cNvPr>
          <p:cNvSpPr txBox="1"/>
          <p:nvPr/>
        </p:nvSpPr>
        <p:spPr>
          <a:xfrm>
            <a:off x="6477000" y="2478174"/>
            <a:ext cx="5257800" cy="2348592"/>
          </a:xfrm>
          <a:prstGeom prst="rect">
            <a:avLst/>
          </a:prstGeom>
          <a:noFill/>
        </p:spPr>
        <p:txBody>
          <a:bodyPr wrap="square">
            <a:spAutoFit/>
          </a:bodyPr>
          <a:lstStyle/>
          <a:p>
            <a:pPr algn="just" defTabSz="761970">
              <a:lnSpc>
                <a:spcPct val="150000"/>
              </a:lnSpc>
            </a:pPr>
            <a:r>
              <a:rPr lang="en-US" sz="2000" dirty="0" err="1">
                <a:latin typeface="Montserrat" panose="00000500000000000000" pitchFamily="2" charset="0"/>
                <a:cs typeface="Times New Roman" panose="02020603050405020304" pitchFamily="18" charset="0"/>
              </a:rPr>
              <a:t>Việc</a:t>
            </a:r>
            <a:r>
              <a:rPr lang="en-US" sz="2000" dirty="0">
                <a:latin typeface="Montserrat" panose="00000500000000000000" pitchFamily="2" charset="0"/>
                <a:cs typeface="Times New Roman" panose="02020603050405020304" pitchFamily="18" charset="0"/>
              </a:rPr>
              <a:t> dung </a:t>
            </a:r>
            <a:r>
              <a:rPr lang="en-US" sz="2000" dirty="0" err="1">
                <a:latin typeface="Montserrat" panose="00000500000000000000" pitchFamily="2" charset="0"/>
                <a:cs typeface="Times New Roman" panose="02020603050405020304" pitchFamily="18" charset="0"/>
              </a:rPr>
              <a:t>nhiều</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mức</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điện</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áp</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như</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hệ</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thập</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phân</a:t>
            </a:r>
            <a:r>
              <a:rPr lang="en-US" sz="2000" dirty="0">
                <a:latin typeface="Montserrat" panose="00000500000000000000" pitchFamily="2" charset="0"/>
                <a:cs typeface="Times New Roman" panose="02020603050405020304" pitchFamily="18" charset="0"/>
              </a:rPr>
              <a:t>) </a:t>
            </a:r>
            <a:r>
              <a:rPr lang="en-US" sz="2000" dirty="0" err="1">
                <a:latin typeface="Montserrat" panose="00000500000000000000" pitchFamily="2" charset="0"/>
                <a:cs typeface="Times New Roman" panose="02020603050405020304" pitchFamily="18" charset="0"/>
              </a:rPr>
              <a:t>sẽ</a:t>
            </a:r>
            <a:r>
              <a:rPr lang="en-US" sz="2000" dirty="0">
                <a:latin typeface="Montserrat" panose="00000500000000000000" pitchFamily="2" charset="0"/>
                <a:cs typeface="Times New Roman" panose="02020603050405020304" pitchFamily="18" charset="0"/>
              </a:rPr>
              <a:t>:</a:t>
            </a:r>
            <a:endParaRPr lang="en-US" sz="2000" b="1" dirty="0">
              <a:latin typeface="Montserrat" panose="00000500000000000000" pitchFamily="2" charset="0"/>
              <a:cs typeface="Times New Roman" panose="02020603050405020304" pitchFamily="18" charset="0"/>
            </a:endParaRPr>
          </a:p>
          <a:p>
            <a:pPr marL="342900" indent="-342900" algn="just" defTabSz="761970">
              <a:lnSpc>
                <a:spcPct val="150000"/>
              </a:lnSpc>
              <a:buFont typeface="Arial" panose="020B0604020202020204" pitchFamily="34" charset="0"/>
              <a:buChar char="•"/>
            </a:pPr>
            <a:r>
              <a:rPr lang="en-US" sz="2000" dirty="0" err="1">
                <a:solidFill>
                  <a:prstClr val="black"/>
                </a:solidFill>
                <a:latin typeface="Montserrat" panose="00000500000000000000" pitchFamily="2" charset="0"/>
                <a:cs typeface="Times New Roman" panose="02020603050405020304" pitchFamily="18" charset="0"/>
              </a:rPr>
              <a:t>Phức</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tạp</a:t>
            </a:r>
            <a:endParaRPr lang="en-US" sz="2000" dirty="0">
              <a:solidFill>
                <a:prstClr val="black"/>
              </a:solidFill>
              <a:latin typeface="Montserrat" panose="00000500000000000000" pitchFamily="2" charset="0"/>
              <a:cs typeface="Times New Roman" panose="02020603050405020304" pitchFamily="18" charset="0"/>
            </a:endParaRPr>
          </a:p>
          <a:p>
            <a:pPr marL="342900" indent="-342900" algn="just" defTabSz="761970">
              <a:lnSpc>
                <a:spcPct val="150000"/>
              </a:lnSpc>
              <a:buFont typeface="Arial" panose="020B0604020202020204" pitchFamily="34" charset="0"/>
              <a:buChar char="•"/>
            </a:pPr>
            <a:r>
              <a:rPr lang="en-US" sz="2000" dirty="0" err="1">
                <a:solidFill>
                  <a:prstClr val="black"/>
                </a:solidFill>
                <a:latin typeface="Montserrat" panose="00000500000000000000" pitchFamily="2" charset="0"/>
                <a:cs typeface="Times New Roman" panose="02020603050405020304" pitchFamily="18" charset="0"/>
              </a:rPr>
              <a:t>Kém</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ổn</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định</a:t>
            </a:r>
            <a:endParaRPr lang="en-US" sz="2000" dirty="0">
              <a:solidFill>
                <a:prstClr val="black"/>
              </a:solidFill>
              <a:latin typeface="Montserrat" panose="00000500000000000000" pitchFamily="2" charset="0"/>
              <a:cs typeface="Times New Roman" panose="02020603050405020304" pitchFamily="18" charset="0"/>
            </a:endParaRPr>
          </a:p>
          <a:p>
            <a:pPr marL="342900" indent="-342900" algn="just" defTabSz="761970">
              <a:lnSpc>
                <a:spcPct val="150000"/>
              </a:lnSpc>
              <a:buFont typeface="Arial" panose="020B0604020202020204" pitchFamily="34" charset="0"/>
              <a:buChar char="•"/>
            </a:pPr>
            <a:r>
              <a:rPr lang="en-US" sz="2000" dirty="0" err="1">
                <a:solidFill>
                  <a:prstClr val="black"/>
                </a:solidFill>
                <a:latin typeface="Montserrat" panose="00000500000000000000" pitchFamily="2" charset="0"/>
                <a:cs typeface="Times New Roman" panose="02020603050405020304" pitchFamily="18" charset="0"/>
              </a:rPr>
              <a:t>Dễ</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sinh</a:t>
            </a:r>
            <a:r>
              <a:rPr lang="en-US" sz="2000" dirty="0">
                <a:solidFill>
                  <a:prstClr val="black"/>
                </a:solidFill>
                <a:latin typeface="Montserrat" panose="00000500000000000000" pitchFamily="2" charset="0"/>
                <a:cs typeface="Times New Roman" panose="02020603050405020304" pitchFamily="18" charset="0"/>
              </a:rPr>
              <a:t> </a:t>
            </a:r>
            <a:r>
              <a:rPr lang="en-US" sz="2000" dirty="0" err="1">
                <a:solidFill>
                  <a:prstClr val="black"/>
                </a:solidFill>
                <a:latin typeface="Montserrat" panose="00000500000000000000" pitchFamily="2" charset="0"/>
                <a:cs typeface="Times New Roman" panose="02020603050405020304" pitchFamily="18" charset="0"/>
              </a:rPr>
              <a:t>lỗi</a:t>
            </a:r>
            <a:endParaRPr lang="en-US" sz="2000" dirty="0">
              <a:solidFill>
                <a:prstClr val="black"/>
              </a:solidFill>
              <a:latin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1866953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0FEFD-1DA6-88D4-B4A0-99D11A630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DD892B-6524-32BB-3129-81751D448793}"/>
              </a:ext>
            </a:extLst>
          </p:cNvPr>
          <p:cNvSpPr>
            <a:spLocks noGrp="1"/>
          </p:cNvSpPr>
          <p:nvPr>
            <p:ph type="ctrTitle"/>
          </p:nvPr>
        </p:nvSpPr>
        <p:spPr/>
        <p:txBody>
          <a:bodyPr/>
          <a:lstStyle/>
          <a:p>
            <a:r>
              <a:rPr lang="en-VN"/>
              <a:t>6. TOÁN RỜI RẠC</a:t>
            </a:r>
          </a:p>
        </p:txBody>
      </p:sp>
      <p:sp>
        <p:nvSpPr>
          <p:cNvPr id="3" name="Subtitle 2">
            <a:extLst>
              <a:ext uri="{FF2B5EF4-FFF2-40B4-BE49-F238E27FC236}">
                <a16:creationId xmlns:a16="http://schemas.microsoft.com/office/drawing/2014/main" id="{09FD1233-51E7-5B11-5C48-CB469333ADD1}"/>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308598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0AAD8-BB2A-A73E-14AD-99E9FC5314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9724FC-9F91-EC92-8268-B7D42638FF0C}"/>
              </a:ext>
            </a:extLst>
          </p:cNvPr>
          <p:cNvSpPr>
            <a:spLocks noGrp="1"/>
          </p:cNvSpPr>
          <p:nvPr>
            <p:ph type="title"/>
          </p:nvPr>
        </p:nvSpPr>
        <p:spPr/>
        <p:txBody>
          <a:bodyPr/>
          <a:lstStyle/>
          <a:p>
            <a:r>
              <a:rPr lang="en-VN" dirty="0"/>
              <a:t>ỨNG DỤNG CỦA TỔ HỢP</a:t>
            </a:r>
          </a:p>
        </p:txBody>
      </p:sp>
      <p:sp>
        <p:nvSpPr>
          <p:cNvPr id="3" name="Content Placeholder 2">
            <a:extLst>
              <a:ext uri="{FF2B5EF4-FFF2-40B4-BE49-F238E27FC236}">
                <a16:creationId xmlns:a16="http://schemas.microsoft.com/office/drawing/2014/main" id="{25AC6F76-42DD-1C22-3FBB-0AFAE30A81DD}"/>
              </a:ext>
            </a:extLst>
          </p:cNvPr>
          <p:cNvSpPr>
            <a:spLocks noGrp="1"/>
          </p:cNvSpPr>
          <p:nvPr>
            <p:ph idx="1"/>
          </p:nvPr>
        </p:nvSpPr>
        <p:spPr>
          <a:xfrm>
            <a:off x="76200" y="1445362"/>
            <a:ext cx="11963400" cy="4918686"/>
          </a:xfrm>
        </p:spPr>
        <p:txBody>
          <a:bodyPr>
            <a:noAutofit/>
          </a:bodyPr>
          <a:lstStyle/>
          <a:p>
            <a:r>
              <a:rPr lang="vi-VN" sz="2400" b="0" i="0" dirty="0">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Các bài toán đề cập đến như là : bài toán đếm, bài toán liệt kê, bài toán tồn tại, nguyên lý </a:t>
            </a:r>
            <a:r>
              <a:rPr lang="vi-VN" sz="2400" b="0" i="0" dirty="0" err="1">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Dirichlet</a:t>
            </a:r>
            <a:r>
              <a:rPr lang="vi-VN" sz="2400" b="0" i="0" dirty="0">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 nguyên lý cực hạn. Sau đó còn có tổ hợp, chỉnh hợp, hoán vị, số </a:t>
            </a:r>
            <a:r>
              <a:rPr lang="vi-VN" sz="2400" b="0" i="0" dirty="0" err="1">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Sterling</a:t>
            </a:r>
            <a:r>
              <a:rPr lang="vi-VN" sz="2400" b="0" i="0" dirty="0">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 số </a:t>
            </a:r>
            <a:r>
              <a:rPr lang="vi-VN" sz="2400" b="0" i="0" dirty="0" err="1">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Catalan</a:t>
            </a:r>
            <a:r>
              <a:rPr lang="vi-VN" sz="2400" b="0" i="0" dirty="0">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 Các lý thuyết tổ hợp là nền tảng cho lý thuyết tính toán, độ phức tạp, ...</a:t>
            </a:r>
          </a:p>
        </p:txBody>
      </p:sp>
      <p:pic>
        <p:nvPicPr>
          <p:cNvPr id="4" name="Picture 3">
            <a:extLst>
              <a:ext uri="{FF2B5EF4-FFF2-40B4-BE49-F238E27FC236}">
                <a16:creationId xmlns:a16="http://schemas.microsoft.com/office/drawing/2014/main" id="{9BEB177A-6BA8-D2F4-DCE4-E1050537565B}"/>
              </a:ext>
            </a:extLst>
          </p:cNvPr>
          <p:cNvPicPr>
            <a:picLocks noChangeAspect="1"/>
          </p:cNvPicPr>
          <p:nvPr/>
        </p:nvPicPr>
        <p:blipFill>
          <a:blip r:embed="rId2"/>
          <a:stretch>
            <a:fillRect/>
          </a:stretch>
        </p:blipFill>
        <p:spPr>
          <a:xfrm>
            <a:off x="1752600" y="3276600"/>
            <a:ext cx="8778768" cy="1981200"/>
          </a:xfrm>
          <a:prstGeom prst="rect">
            <a:avLst/>
          </a:prstGeom>
        </p:spPr>
      </p:pic>
    </p:spTree>
    <p:extLst>
      <p:ext uri="{BB962C8B-B14F-4D97-AF65-F5344CB8AC3E}">
        <p14:creationId xmlns:p14="http://schemas.microsoft.com/office/powerpoint/2010/main" val="4645059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26CD7-1F08-A5BF-1F35-58E7F3FBF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9E23D2-15F7-A43D-1550-01F924C7DAB0}"/>
              </a:ext>
            </a:extLst>
          </p:cNvPr>
          <p:cNvSpPr>
            <a:spLocks noGrp="1"/>
          </p:cNvSpPr>
          <p:nvPr>
            <p:ph type="title"/>
          </p:nvPr>
        </p:nvSpPr>
        <p:spPr/>
        <p:txBody>
          <a:bodyPr/>
          <a:lstStyle/>
          <a:p>
            <a:r>
              <a:rPr lang="en-VN" dirty="0"/>
              <a:t>ỨNG DỤNG CỦA LÝ THUYẾT ĐỒ THỊ</a:t>
            </a:r>
          </a:p>
        </p:txBody>
      </p:sp>
      <p:sp>
        <p:nvSpPr>
          <p:cNvPr id="3" name="Content Placeholder 2">
            <a:extLst>
              <a:ext uri="{FF2B5EF4-FFF2-40B4-BE49-F238E27FC236}">
                <a16:creationId xmlns:a16="http://schemas.microsoft.com/office/drawing/2014/main" id="{3E0AE06D-6F87-C291-A562-8DFBF1CF772C}"/>
              </a:ext>
            </a:extLst>
          </p:cNvPr>
          <p:cNvSpPr>
            <a:spLocks noGrp="1"/>
          </p:cNvSpPr>
          <p:nvPr>
            <p:ph idx="1"/>
          </p:nvPr>
        </p:nvSpPr>
        <p:spPr>
          <a:xfrm>
            <a:off x="76200" y="1445362"/>
            <a:ext cx="11887200" cy="4918686"/>
          </a:xfrm>
        </p:spPr>
        <p:txBody>
          <a:bodyPr>
            <a:noAutofit/>
          </a:bodyPr>
          <a:lstStyle/>
          <a:p>
            <a:r>
              <a:rPr lang="vi-VN" sz="2400" b="0" i="0" dirty="0">
                <a:solidFill>
                  <a:srgbClr val="1B1B1B"/>
                </a:solidFill>
                <a:effectLst/>
                <a:latin typeface="Roboto Medium" panose="02000000000000000000" pitchFamily="2" charset="0"/>
                <a:ea typeface="Roboto Medium" panose="02000000000000000000" pitchFamily="2" charset="0"/>
                <a:cs typeface="Roboto Medium" panose="02000000000000000000" pitchFamily="2" charset="0"/>
              </a:rPr>
              <a:t>Toán rời rạc sẽ đề cập tới khái niệm đồ thị, những loại đồ thị khác nhau, các thuật toán trên đồ thị ( DFS, BFS, tìm đường đi ngắn nhất, thuật toán tham lam...), những bài toán có thể giải trên đồ thị ( hay mô hình hóa chúng bằng đồ thị để giải quyết), ứng dụng của đồ thị vào các bài toán thực tế ( như là sắp xếp lịch thi, ghép cặp, tìm đường đi ngắn nhất,...)</a:t>
            </a:r>
          </a:p>
        </p:txBody>
      </p:sp>
      <p:pic>
        <p:nvPicPr>
          <p:cNvPr id="5" name="Picture 4">
            <a:extLst>
              <a:ext uri="{FF2B5EF4-FFF2-40B4-BE49-F238E27FC236}">
                <a16:creationId xmlns:a16="http://schemas.microsoft.com/office/drawing/2014/main" id="{45C2445E-2B55-A7C5-33DC-4E7D819AAA3C}"/>
              </a:ext>
            </a:extLst>
          </p:cNvPr>
          <p:cNvPicPr>
            <a:picLocks noChangeAspect="1"/>
          </p:cNvPicPr>
          <p:nvPr/>
        </p:nvPicPr>
        <p:blipFill>
          <a:blip r:embed="rId2"/>
          <a:stretch>
            <a:fillRect/>
          </a:stretch>
        </p:blipFill>
        <p:spPr>
          <a:xfrm>
            <a:off x="2134407" y="3256157"/>
            <a:ext cx="7772400" cy="3601843"/>
          </a:xfrm>
          <a:prstGeom prst="rect">
            <a:avLst/>
          </a:prstGeom>
        </p:spPr>
      </p:pic>
    </p:spTree>
    <p:extLst>
      <p:ext uri="{BB962C8B-B14F-4D97-AF65-F5344CB8AC3E}">
        <p14:creationId xmlns:p14="http://schemas.microsoft.com/office/powerpoint/2010/main" val="3708577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4A93A-A9E7-37D0-326A-E45F42539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11640C-FA88-F077-BE71-187FD4830947}"/>
              </a:ext>
            </a:extLst>
          </p:cNvPr>
          <p:cNvSpPr>
            <a:spLocks noGrp="1"/>
          </p:cNvSpPr>
          <p:nvPr>
            <p:ph type="ctrTitle"/>
          </p:nvPr>
        </p:nvSpPr>
        <p:spPr/>
        <p:txBody>
          <a:bodyPr/>
          <a:lstStyle/>
          <a:p>
            <a:r>
              <a:rPr lang="en-VN"/>
              <a:t>7. XÁC SUẤT THỐNG KÊ</a:t>
            </a:r>
          </a:p>
        </p:txBody>
      </p:sp>
      <p:sp>
        <p:nvSpPr>
          <p:cNvPr id="3" name="Subtitle 2">
            <a:extLst>
              <a:ext uri="{FF2B5EF4-FFF2-40B4-BE49-F238E27FC236}">
                <a16:creationId xmlns:a16="http://schemas.microsoft.com/office/drawing/2014/main" id="{6C48E050-14CF-E4F4-BBAE-83BF3AD2100C}"/>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213474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5806-4131-6E83-3FEE-6A345D6C4C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EB6BA6-1A5B-051C-B621-306BC7777DBC}"/>
              </a:ext>
            </a:extLst>
          </p:cNvPr>
          <p:cNvSpPr>
            <a:spLocks noGrp="1"/>
          </p:cNvSpPr>
          <p:nvPr>
            <p:ph type="title"/>
          </p:nvPr>
        </p:nvSpPr>
        <p:spPr/>
        <p:txBody>
          <a:bodyPr/>
          <a:lstStyle/>
          <a:p>
            <a:r>
              <a:rPr lang="en-VN" dirty="0"/>
              <a:t>ỨNG DỤNG CỦA XÁC SUẤT THỐNG KÊ</a:t>
            </a:r>
          </a:p>
        </p:txBody>
      </p:sp>
      <p:sp>
        <p:nvSpPr>
          <p:cNvPr id="3" name="Content Placeholder 2">
            <a:extLst>
              <a:ext uri="{FF2B5EF4-FFF2-40B4-BE49-F238E27FC236}">
                <a16:creationId xmlns:a16="http://schemas.microsoft.com/office/drawing/2014/main" id="{3729628F-67BA-2586-C624-4004BB9B4ACC}"/>
              </a:ext>
            </a:extLst>
          </p:cNvPr>
          <p:cNvSpPr>
            <a:spLocks noGrp="1"/>
          </p:cNvSpPr>
          <p:nvPr>
            <p:ph idx="1"/>
          </p:nvPr>
        </p:nvSpPr>
        <p:spPr>
          <a:xfrm>
            <a:off x="381000" y="1417637"/>
            <a:ext cx="11277600" cy="4918686"/>
          </a:xfrm>
        </p:spPr>
        <p:txBody>
          <a:bodyPr>
            <a:noAutofit/>
          </a:bodyPr>
          <a:lstStyle/>
          <a:p>
            <a:pPr marL="0" indent="0" algn="just">
              <a:buNone/>
            </a:pPr>
            <a:r>
              <a:rPr lang="en-US" sz="2300" dirty="0" err="1">
                <a:latin typeface="Roboto Medium" panose="02000000000000000000" pitchFamily="2" charset="0"/>
                <a:ea typeface="Roboto Medium" panose="02000000000000000000" pitchFamily="2" charset="0"/>
                <a:cs typeface="Roboto Medium" panose="02000000000000000000" pitchFamily="2" charset="0"/>
              </a:rPr>
              <a:t>Cải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thiện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trải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nghiệm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người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dùng</a:t>
            </a:r>
            <a:r>
              <a:rPr lang="en-US" sz="2300" dirty="0">
                <a:latin typeface="Roboto Medium" panose="02000000000000000000" pitchFamily="2" charset="0"/>
                <a:ea typeface="Roboto Medium" panose="02000000000000000000" pitchFamily="2" charset="0"/>
                <a:cs typeface="Roboto Medium" panose="02000000000000000000" pitchFamily="2" charset="0"/>
              </a:rPr>
              <a:t>:</a:t>
            </a:r>
          </a:p>
          <a:p>
            <a:pPr algn="just">
              <a:buFont typeface="Arial" panose="020B0604020202020204" pitchFamily="34" charset="0"/>
              <a:buChar char="•"/>
            </a:pPr>
            <a:r>
              <a:rPr lang="en-US" sz="2300" dirty="0" err="1">
                <a:latin typeface="Roboto Medium" panose="02000000000000000000" pitchFamily="2" charset="0"/>
                <a:ea typeface="Roboto Medium" panose="02000000000000000000" pitchFamily="2" charset="0"/>
                <a:cs typeface="Roboto Medium" panose="02000000000000000000" pitchFamily="2" charset="0"/>
              </a:rPr>
              <a:t>Tính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đổi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mới</a:t>
            </a:r>
            <a:r>
              <a:rPr lang="en-US" sz="2300" dirty="0">
                <a:latin typeface="Roboto Medium" panose="02000000000000000000" pitchFamily="2" charset="0"/>
                <a:ea typeface="Roboto Medium" panose="02000000000000000000" pitchFamily="2" charset="0"/>
                <a:cs typeface="Roboto Medium" panose="02000000000000000000" pitchFamily="2" charset="0"/>
              </a:rPr>
              <a:t> (Innovation): </a:t>
            </a:r>
            <a:r>
              <a:rPr lang="en-US" sz="2300" dirty="0" err="1">
                <a:latin typeface="Roboto Medium" panose="02000000000000000000" pitchFamily="2" charset="0"/>
                <a:ea typeface="Roboto Medium" panose="02000000000000000000" pitchFamily="2" charset="0"/>
                <a:cs typeface="Roboto Medium" panose="02000000000000000000" pitchFamily="2" charset="0"/>
              </a:rPr>
              <a:t>Sử</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dụng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xác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suất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để</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tạo</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ra</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trải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nghiệm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độc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đáo</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sáng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tạo</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Nó</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cũng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đồng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làm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cho</a:t>
            </a:r>
            <a:r>
              <a:rPr lang="en-US" sz="2300" dirty="0">
                <a:latin typeface="Roboto Medium" panose="02000000000000000000" pitchFamily="2" charset="0"/>
                <a:ea typeface="Roboto Medium" panose="02000000000000000000" pitchFamily="2" charset="0"/>
                <a:cs typeface="Roboto Medium" panose="02000000000000000000" pitchFamily="2" charset="0"/>
              </a:rPr>
              <a:t> game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có</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chiều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sâu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phức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tạp</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hơn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mang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đến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trải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nghiệm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tươi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mới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thách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thức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cho</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người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a:t>
            </a:r>
          </a:p>
          <a:p>
            <a:pPr algn="just">
              <a:buFont typeface="Arial" panose="020B0604020202020204" pitchFamily="34" charset="0"/>
              <a:buChar char="•"/>
            </a:pPr>
            <a:r>
              <a:rPr lang="en-US" sz="2300" dirty="0" err="1">
                <a:latin typeface="Roboto Medium" panose="02000000000000000000" pitchFamily="2" charset="0"/>
                <a:ea typeface="Roboto Medium" panose="02000000000000000000" pitchFamily="2" charset="0"/>
                <a:cs typeface="Roboto Medium" panose="02000000000000000000" pitchFamily="2" charset="0"/>
              </a:rPr>
              <a:t>Khả</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năng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lại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Replayabilities</a:t>
            </a:r>
            <a:r>
              <a:rPr lang="en-US" sz="2300" dirty="0">
                <a:latin typeface="Roboto Medium" panose="02000000000000000000" pitchFamily="2" charset="0"/>
                <a:ea typeface="Roboto Medium" panose="02000000000000000000" pitchFamily="2" charset="0"/>
                <a:cs typeface="Roboto Medium" panose="02000000000000000000" pitchFamily="2" charset="0"/>
              </a:rPr>
              <a:t>): Trong </a:t>
            </a:r>
            <a:r>
              <a:rPr lang="en-US" sz="2300" dirty="0" err="1">
                <a:latin typeface="Roboto Medium" panose="02000000000000000000" pitchFamily="2" charset="0"/>
                <a:ea typeface="Roboto Medium" panose="02000000000000000000" pitchFamily="2" charset="0"/>
                <a:cs typeface="Roboto Medium" panose="02000000000000000000" pitchFamily="2" charset="0"/>
              </a:rPr>
              <a:t>quá</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trình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người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sẽ</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gặp</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tổ</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hợp</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mới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giữ</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cho</a:t>
            </a:r>
            <a:r>
              <a:rPr lang="en-US" sz="2300" dirty="0">
                <a:latin typeface="Roboto Medium" panose="02000000000000000000" pitchFamily="2" charset="0"/>
                <a:ea typeface="Roboto Medium" panose="02000000000000000000" pitchFamily="2" charset="0"/>
                <a:cs typeface="Roboto Medium" panose="02000000000000000000" pitchFamily="2" charset="0"/>
              </a:rPr>
              <a:t> game </a:t>
            </a:r>
            <a:r>
              <a:rPr lang="en-US" sz="2300" dirty="0" err="1">
                <a:latin typeface="Roboto Medium" panose="02000000000000000000" pitchFamily="2" charset="0"/>
                <a:ea typeface="Roboto Medium" panose="02000000000000000000" pitchFamily="2" charset="0"/>
                <a:cs typeface="Roboto Medium" panose="02000000000000000000" pitchFamily="2" charset="0"/>
              </a:rPr>
              <a:t>cuốn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hút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trong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một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quá</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trình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dài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từ</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đó</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tăng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khả</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năng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giữ</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chân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người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(player retention)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truyền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miệng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đến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người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mới</a:t>
            </a:r>
            <a:r>
              <a:rPr lang="en-US" sz="2300" dirty="0">
                <a:latin typeface="Roboto Medium" panose="02000000000000000000" pitchFamily="2" charset="0"/>
                <a:ea typeface="Roboto Medium" panose="02000000000000000000" pitchFamily="2" charset="0"/>
                <a:cs typeface="Roboto Medium" panose="02000000000000000000" pitchFamily="2" charset="0"/>
              </a:rPr>
              <a:t> (word-of-mouth recommendations).</a:t>
            </a:r>
          </a:p>
          <a:p>
            <a:pPr algn="just">
              <a:buFont typeface="Arial" panose="020B0604020202020204" pitchFamily="34" charset="0"/>
              <a:buChar char="•"/>
            </a:pPr>
            <a:r>
              <a:rPr lang="en-US" sz="2300" dirty="0" err="1">
                <a:latin typeface="Roboto Medium" panose="02000000000000000000" pitchFamily="2" charset="0"/>
                <a:ea typeface="Roboto Medium" panose="02000000000000000000" pitchFamily="2" charset="0"/>
                <a:cs typeface="Roboto Medium" panose="02000000000000000000" pitchFamily="2" charset="0"/>
              </a:rPr>
              <a:t>Chiều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sâu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chiến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thuật</a:t>
            </a:r>
            <a:r>
              <a:rPr lang="en-US" sz="2300" dirty="0">
                <a:latin typeface="Roboto Medium" panose="02000000000000000000" pitchFamily="2" charset="0"/>
                <a:ea typeface="Roboto Medium" panose="02000000000000000000" pitchFamily="2" charset="0"/>
                <a:cs typeface="Roboto Medium" panose="02000000000000000000" pitchFamily="2" charset="0"/>
              </a:rPr>
              <a:t> (Strategic Depth):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cơ</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chế</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xác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suất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thường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yêu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cầu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người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chơi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tư</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duy</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chiến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lược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đưa</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ra</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quyết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định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có</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tính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toán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Họ</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cần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phân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tích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sự</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khác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biệt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đánh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giá</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rủi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rõ</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tính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toán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phần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thưởng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tiềm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năng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Điều</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này</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cũng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sẽ</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đem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đến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sự</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mới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mẻ</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và</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thoả</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mãn</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khi</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họ</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cảm</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thấy</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quyết</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định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có</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ảnh</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hưởng</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trực</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tiếp</a:t>
            </a:r>
            <a:r>
              <a:rPr lang="en-US" sz="2300" dirty="0">
                <a:latin typeface="Roboto Medium" panose="02000000000000000000" pitchFamily="2" charset="0"/>
                <a:ea typeface="Roboto Medium" panose="02000000000000000000" pitchFamily="2" charset="0"/>
                <a:cs typeface="Roboto Medium" panose="02000000000000000000" pitchFamily="2" charset="0"/>
              </a:rPr>
              <a:t> </a:t>
            </a:r>
            <a:r>
              <a:rPr lang="en-US" sz="2300" dirty="0" err="1">
                <a:latin typeface="Roboto Medium" panose="02000000000000000000" pitchFamily="2" charset="0"/>
                <a:ea typeface="Roboto Medium" panose="02000000000000000000" pitchFamily="2" charset="0"/>
                <a:cs typeface="Roboto Medium" panose="02000000000000000000" pitchFamily="2" charset="0"/>
              </a:rPr>
              <a:t>đến</a:t>
            </a:r>
            <a:r>
              <a:rPr lang="en-US" sz="2300" dirty="0">
                <a:latin typeface="Roboto Medium" panose="02000000000000000000" pitchFamily="2" charset="0"/>
                <a:ea typeface="Roboto Medium" panose="02000000000000000000" pitchFamily="2" charset="0"/>
                <a:cs typeface="Roboto Medium" panose="02000000000000000000" pitchFamily="2" charset="0"/>
              </a:rPr>
              <a:t> game</a:t>
            </a:r>
          </a:p>
        </p:txBody>
      </p:sp>
    </p:spTree>
    <p:extLst>
      <p:ext uri="{BB962C8B-B14F-4D97-AF65-F5344CB8AC3E}">
        <p14:creationId xmlns:p14="http://schemas.microsoft.com/office/powerpoint/2010/main" val="860387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BB8C0-DFBE-1CEB-6EFC-BE337326B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F5FE9-A8FA-2D71-E885-B2F928B3EE1C}"/>
              </a:ext>
            </a:extLst>
          </p:cNvPr>
          <p:cNvSpPr>
            <a:spLocks noGrp="1"/>
          </p:cNvSpPr>
          <p:nvPr>
            <p:ph type="ctrTitle"/>
          </p:nvPr>
        </p:nvSpPr>
        <p:spPr/>
        <p:txBody>
          <a:bodyPr/>
          <a:lstStyle/>
          <a:p>
            <a:r>
              <a:rPr lang="en-VN"/>
              <a:t>8. LƯỢNG GIÁC</a:t>
            </a:r>
          </a:p>
        </p:txBody>
      </p:sp>
      <p:sp>
        <p:nvSpPr>
          <p:cNvPr id="3" name="Subtitle 2">
            <a:extLst>
              <a:ext uri="{FF2B5EF4-FFF2-40B4-BE49-F238E27FC236}">
                <a16:creationId xmlns:a16="http://schemas.microsoft.com/office/drawing/2014/main" id="{3552CC26-3860-F68E-E455-8EEEB632D60A}"/>
              </a:ext>
            </a:extLst>
          </p:cNvPr>
          <p:cNvSpPr>
            <a:spLocks noGrp="1"/>
          </p:cNvSpPr>
          <p:nvPr>
            <p:ph type="subTitle" idx="1"/>
          </p:nvPr>
        </p:nvSpPr>
        <p:spPr/>
        <p:txBody>
          <a:bodyPr/>
          <a:lstStyle/>
          <a:p>
            <a:endParaRPr lang="en-VN"/>
          </a:p>
        </p:txBody>
      </p:sp>
    </p:spTree>
    <p:extLst>
      <p:ext uri="{BB962C8B-B14F-4D97-AF65-F5344CB8AC3E}">
        <p14:creationId xmlns:p14="http://schemas.microsoft.com/office/powerpoint/2010/main" val="2250357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41B1-DEAA-4EB4-7FA9-EBE411994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9935E-C1EA-75D1-822A-396ADB0D3FAD}"/>
              </a:ext>
            </a:extLst>
          </p:cNvPr>
          <p:cNvSpPr>
            <a:spLocks noGrp="1"/>
          </p:cNvSpPr>
          <p:nvPr>
            <p:ph type="title"/>
          </p:nvPr>
        </p:nvSpPr>
        <p:spPr/>
        <p:txBody>
          <a:bodyPr/>
          <a:lstStyle/>
          <a:p>
            <a:r>
              <a:rPr lang="en-VN" dirty="0"/>
              <a:t>XÁC ĐỊNH VỊ TRÍ CỦA ĐỐI TƯỢNG</a:t>
            </a:r>
          </a:p>
        </p:txBody>
      </p:sp>
      <p:sp>
        <p:nvSpPr>
          <p:cNvPr id="3" name="Content Placeholder 2">
            <a:extLst>
              <a:ext uri="{FF2B5EF4-FFF2-40B4-BE49-F238E27FC236}">
                <a16:creationId xmlns:a16="http://schemas.microsoft.com/office/drawing/2014/main" id="{3EB1B4D2-A468-E38A-5861-CB7542CE75D2}"/>
              </a:ext>
            </a:extLst>
          </p:cNvPr>
          <p:cNvSpPr>
            <a:spLocks noGrp="1"/>
          </p:cNvSpPr>
          <p:nvPr>
            <p:ph idx="1"/>
          </p:nvPr>
        </p:nvSpPr>
        <p:spPr>
          <a:xfrm>
            <a:off x="381000" y="1417637"/>
            <a:ext cx="11353800" cy="715963"/>
          </a:xfrm>
        </p:spPr>
        <p:txBody>
          <a:bodyPr>
            <a:noAutofit/>
          </a:bodyPr>
          <a:lstStyle/>
          <a:p>
            <a:pPr algn="l"/>
            <a:r>
              <a:rPr lang="en-US" sz="2400" dirty="0" err="1">
                <a:latin typeface="Roboto Medium" panose="02000000000000000000" pitchFamily="2" charset="0"/>
                <a:ea typeface="Roboto Medium" panose="02000000000000000000" pitchFamily="2" charset="0"/>
                <a:cs typeface="Roboto Medium" panose="02000000000000000000" pitchFamily="2" charset="0"/>
              </a:rPr>
              <a:t>Xác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định</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vị</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trí</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tiếp</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theo</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của</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nhân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vật</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dựa</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trên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góc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và</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vận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tốc</a:t>
            </a:r>
            <a:r>
              <a:rPr lang="en-US" sz="2400" dirty="0">
                <a:latin typeface="Roboto Medium" panose="02000000000000000000" pitchFamily="2" charset="0"/>
                <a:ea typeface="Roboto Medium" panose="02000000000000000000" pitchFamily="2" charset="0"/>
                <a:cs typeface="Roboto Medium" panose="02000000000000000000" pitchFamily="2" charset="0"/>
              </a:rPr>
              <a:t> di </a:t>
            </a:r>
            <a:r>
              <a:rPr lang="en-US" sz="2400" dirty="0" err="1">
                <a:latin typeface="Roboto Medium" panose="02000000000000000000" pitchFamily="2" charset="0"/>
                <a:ea typeface="Roboto Medium" panose="02000000000000000000" pitchFamily="2" charset="0"/>
                <a:cs typeface="Roboto Medium" panose="02000000000000000000" pitchFamily="2" charset="0"/>
              </a:rPr>
              <a:t>chuyển</a:t>
            </a:r>
            <a:r>
              <a:rPr lang="en-US" sz="2400" dirty="0">
                <a:latin typeface="Roboto Medium" panose="02000000000000000000" pitchFamily="2" charset="0"/>
                <a:ea typeface="Roboto Medium" panose="02000000000000000000" pitchFamily="2" charset="0"/>
                <a:cs typeface="Roboto Medium" panose="02000000000000000000" pitchFamily="2" charset="0"/>
              </a:rPr>
              <a:t>:</a:t>
            </a:r>
          </a:p>
          <a:p>
            <a:pPr lvl="1"/>
            <a:endParaRPr lang="en-US" sz="1000" b="0" i="0" dirty="0">
              <a:solidFill>
                <a:srgbClr val="666666"/>
              </a:solidFill>
              <a:effectLst/>
              <a:latin typeface="Barlow" pitchFamily="2" charset="77"/>
            </a:endParaRPr>
          </a:p>
        </p:txBody>
      </p:sp>
      <p:pic>
        <p:nvPicPr>
          <p:cNvPr id="4" name="Picture 3">
            <a:extLst>
              <a:ext uri="{FF2B5EF4-FFF2-40B4-BE49-F238E27FC236}">
                <a16:creationId xmlns:a16="http://schemas.microsoft.com/office/drawing/2014/main" id="{D720AEA1-C62A-629B-ACAB-A30B9E4458A3}"/>
              </a:ext>
            </a:extLst>
          </p:cNvPr>
          <p:cNvPicPr>
            <a:picLocks noChangeAspect="1"/>
          </p:cNvPicPr>
          <p:nvPr/>
        </p:nvPicPr>
        <p:blipFill>
          <a:blip r:embed="rId2"/>
          <a:stretch>
            <a:fillRect/>
          </a:stretch>
        </p:blipFill>
        <p:spPr>
          <a:xfrm>
            <a:off x="1981200" y="1981200"/>
            <a:ext cx="8587272" cy="4191000"/>
          </a:xfrm>
          <a:prstGeom prst="rect">
            <a:avLst/>
          </a:prstGeom>
        </p:spPr>
      </p:pic>
    </p:spTree>
    <p:extLst>
      <p:ext uri="{BB962C8B-B14F-4D97-AF65-F5344CB8AC3E}">
        <p14:creationId xmlns:p14="http://schemas.microsoft.com/office/powerpoint/2010/main" val="21184110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54A18-B3FA-D619-6E8F-4789E8369B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A1CB9-D170-ED92-22B9-88C7497B6E11}"/>
              </a:ext>
            </a:extLst>
          </p:cNvPr>
          <p:cNvSpPr>
            <a:spLocks noGrp="1"/>
          </p:cNvSpPr>
          <p:nvPr>
            <p:ph type="title"/>
          </p:nvPr>
        </p:nvSpPr>
        <p:spPr/>
        <p:txBody>
          <a:bodyPr/>
          <a:lstStyle/>
          <a:p>
            <a:r>
              <a:rPr lang="en-VN" dirty="0"/>
              <a:t>BIỂU DIỄN DAO ĐỘNG</a:t>
            </a:r>
          </a:p>
        </p:txBody>
      </p:sp>
      <p:sp>
        <p:nvSpPr>
          <p:cNvPr id="3" name="Content Placeholder 2">
            <a:extLst>
              <a:ext uri="{FF2B5EF4-FFF2-40B4-BE49-F238E27FC236}">
                <a16:creationId xmlns:a16="http://schemas.microsoft.com/office/drawing/2014/main" id="{4A65D164-0AF4-4FFF-0AB6-B28709A5BF16}"/>
              </a:ext>
            </a:extLst>
          </p:cNvPr>
          <p:cNvSpPr>
            <a:spLocks noGrp="1"/>
          </p:cNvSpPr>
          <p:nvPr>
            <p:ph idx="1"/>
          </p:nvPr>
        </p:nvSpPr>
        <p:spPr>
          <a:xfrm>
            <a:off x="381000" y="1417637"/>
            <a:ext cx="11353800" cy="715963"/>
          </a:xfrm>
        </p:spPr>
        <p:txBody>
          <a:bodyPr>
            <a:noAutofit/>
          </a:bodyPr>
          <a:lstStyle/>
          <a:p>
            <a:pPr algn="l"/>
            <a:r>
              <a:rPr lang="en-US" sz="2400" dirty="0" err="1">
                <a:latin typeface="Roboto Medium" panose="02000000000000000000" pitchFamily="2" charset="0"/>
                <a:ea typeface="Roboto Medium" panose="02000000000000000000" pitchFamily="2" charset="0"/>
                <a:cs typeface="Roboto Medium" panose="02000000000000000000" pitchFamily="2" charset="0"/>
              </a:rPr>
              <a:t>Dùng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hình</a:t>
            </a:r>
            <a:r>
              <a:rPr lang="en-US" sz="2400" dirty="0">
                <a:latin typeface="Roboto Medium" panose="02000000000000000000" pitchFamily="2" charset="0"/>
                <a:ea typeface="Roboto Medium" panose="02000000000000000000" pitchFamily="2" charset="0"/>
                <a:cs typeface="Roboto Medium" panose="02000000000000000000" pitchFamily="2" charset="0"/>
              </a:rPr>
              <a:t> sin </a:t>
            </a:r>
            <a:r>
              <a:rPr lang="en-US" sz="2400" dirty="0" err="1">
                <a:latin typeface="Roboto Medium" panose="02000000000000000000" pitchFamily="2" charset="0"/>
                <a:ea typeface="Roboto Medium" panose="02000000000000000000" pitchFamily="2" charset="0"/>
                <a:cs typeface="Roboto Medium" panose="02000000000000000000" pitchFamily="2" charset="0"/>
              </a:rPr>
              <a:t>để</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biểu</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diễn</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dòng</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chảy</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các</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bề</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mặt</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chất</a:t>
            </a:r>
            <a:r>
              <a:rPr lang="en-US" sz="2400" dirty="0">
                <a:latin typeface="Roboto Medium" panose="02000000000000000000" pitchFamily="2" charset="0"/>
                <a:ea typeface="Roboto Medium" panose="02000000000000000000" pitchFamily="2" charset="0"/>
                <a:cs typeface="Roboto Medium" panose="02000000000000000000" pitchFamily="2" charset="0"/>
              </a:rPr>
              <a:t> </a:t>
            </a:r>
            <a:r>
              <a:rPr lang="en-US" sz="2400" dirty="0" err="1">
                <a:latin typeface="Roboto Medium" panose="02000000000000000000" pitchFamily="2" charset="0"/>
                <a:ea typeface="Roboto Medium" panose="02000000000000000000" pitchFamily="2" charset="0"/>
                <a:cs typeface="Roboto Medium" panose="02000000000000000000" pitchFamily="2" charset="0"/>
              </a:rPr>
              <a:t>lỏng</a:t>
            </a:r>
            <a:r>
              <a:rPr lang="en-US" sz="2400" dirty="0">
                <a:latin typeface="Roboto Medium" panose="02000000000000000000" pitchFamily="2" charset="0"/>
                <a:ea typeface="Roboto Medium" panose="02000000000000000000" pitchFamily="2" charset="0"/>
                <a:cs typeface="Roboto Medium" panose="02000000000000000000" pitchFamily="2" charset="0"/>
              </a:rPr>
              <a:t> (Fluid) </a:t>
            </a:r>
          </a:p>
          <a:p>
            <a:pPr lvl="1"/>
            <a:endParaRPr lang="en-US" sz="1000" b="0" i="0" dirty="0">
              <a:solidFill>
                <a:srgbClr val="666666"/>
              </a:solidFill>
              <a:effectLst/>
              <a:latin typeface="Barlow" pitchFamily="2" charset="77"/>
            </a:endParaRPr>
          </a:p>
        </p:txBody>
      </p:sp>
      <p:pic>
        <p:nvPicPr>
          <p:cNvPr id="4100" name="Picture 4">
            <a:extLst>
              <a:ext uri="{FF2B5EF4-FFF2-40B4-BE49-F238E27FC236}">
                <a16:creationId xmlns:a16="http://schemas.microsoft.com/office/drawing/2014/main" id="{2BE618B3-9BED-3D85-742E-C6E95D5C3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21346"/>
            <a:ext cx="8656373" cy="24684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AED8810-6209-C742-DB2A-FB19DD69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1294" y="2221346"/>
            <a:ext cx="2477306" cy="24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9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CC2F-5C9F-1BD5-404E-75DBC9B87BC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5B6B22D-3E21-22F5-3735-EB0A875B9A20}"/>
              </a:ext>
            </a:extLst>
          </p:cNvPr>
          <p:cNvSpPr/>
          <p:nvPr/>
        </p:nvSpPr>
        <p:spPr>
          <a:xfrm>
            <a:off x="661492" y="734218"/>
            <a:ext cx="5893693" cy="561182"/>
          </a:xfrm>
          <a:prstGeom prst="rect">
            <a:avLst/>
          </a:prstGeom>
          <a:noFill/>
          <a:ln/>
        </p:spPr>
        <p:txBody>
          <a:bodyPr wrap="none" lIns="0" tIns="0" rIns="0" bIns="0" rtlCol="0" anchor="t"/>
          <a:lstStyle/>
          <a:p>
            <a:pPr defTabSz="761970">
              <a:lnSpc>
                <a:spcPts val="4416"/>
              </a:lnSpc>
            </a:pPr>
            <a:r>
              <a:rPr lang="en-US" sz="3700" b="1" dirty="0">
                <a:solidFill>
                  <a:srgbClr val="1F497D"/>
                </a:solidFill>
                <a:latin typeface="Montserrat" panose="00000500000000000000" pitchFamily="2" charset="0"/>
                <a:ea typeface="Montserrat Black" pitchFamily="34" charset="-122"/>
                <a:cs typeface="Montserrat Black" pitchFamily="34" charset="-120"/>
              </a:rPr>
              <a:t>Biểu diễn số và Hệ cơ số</a:t>
            </a:r>
            <a:endParaRPr lang="en-US" sz="3700" dirty="0">
              <a:solidFill>
                <a:prstClr val="black"/>
              </a:solidFill>
              <a:latin typeface="Montserrat" panose="00000500000000000000" pitchFamily="2" charset="0"/>
            </a:endParaRPr>
          </a:p>
        </p:txBody>
      </p:sp>
      <p:sp>
        <p:nvSpPr>
          <p:cNvPr id="7" name="Text 5">
            <a:extLst>
              <a:ext uri="{FF2B5EF4-FFF2-40B4-BE49-F238E27FC236}">
                <a16:creationId xmlns:a16="http://schemas.microsoft.com/office/drawing/2014/main" id="{E68A0615-CD61-91B3-5F6D-743E45D23ECF}"/>
              </a:ext>
            </a:extLst>
          </p:cNvPr>
          <p:cNvSpPr/>
          <p:nvPr/>
        </p:nvSpPr>
        <p:spPr>
          <a:xfrm>
            <a:off x="641640" y="1577844"/>
            <a:ext cx="7391400" cy="673298"/>
          </a:xfrm>
          <a:prstGeom prst="rect">
            <a:avLst/>
          </a:prstGeom>
          <a:noFill/>
          <a:ln/>
        </p:spPr>
        <p:txBody>
          <a:bodyPr wrap="square" lIns="0" tIns="0" rIns="0" bIns="0" rtlCol="0" anchor="t"/>
          <a:lstStyle/>
          <a:p>
            <a:pPr defTabSz="761970">
              <a:lnSpc>
                <a:spcPts val="2625"/>
              </a:lnSpc>
            </a:pPr>
            <a:r>
              <a:rPr lang="en-US" sz="2500" b="1" dirty="0" err="1">
                <a:solidFill>
                  <a:srgbClr val="9B0D0D"/>
                </a:solidFill>
                <a:latin typeface="Montserrat" panose="00000500000000000000" pitchFamily="2" charset="0"/>
                <a:ea typeface="Montserrat Black" pitchFamily="34" charset="-122"/>
                <a:cs typeface="Montserrat Black" pitchFamily="34" charset="-120"/>
              </a:rPr>
              <a:t>Hệ</a:t>
            </a:r>
            <a:r>
              <a:rPr lang="en-US" sz="2500" b="1" dirty="0">
                <a:solidFill>
                  <a:srgbClr val="9B0D0D"/>
                </a:solidFill>
                <a:latin typeface="Montserrat" panose="00000500000000000000" pitchFamily="2" charset="0"/>
                <a:ea typeface="Montserrat Black" pitchFamily="34" charset="-122"/>
                <a:cs typeface="Montserrat Black" pitchFamily="34" charset="-120"/>
              </a:rPr>
              <a:t> Thập lục </a:t>
            </a:r>
            <a:r>
              <a:rPr lang="en-US" sz="2500" b="1" dirty="0" err="1">
                <a:solidFill>
                  <a:srgbClr val="9B0D0D"/>
                </a:solidFill>
                <a:latin typeface="Montserrat" panose="00000500000000000000" pitchFamily="2" charset="0"/>
                <a:ea typeface="Montserrat Black" pitchFamily="34" charset="-122"/>
                <a:cs typeface="Montserrat Black" pitchFamily="34" charset="-120"/>
              </a:rPr>
              <a:t>phân</a:t>
            </a:r>
            <a:r>
              <a:rPr lang="en-US" sz="2500" b="1" dirty="0">
                <a:solidFill>
                  <a:srgbClr val="9B0D0D"/>
                </a:solidFill>
                <a:latin typeface="Montserrat" panose="00000500000000000000" pitchFamily="2" charset="0"/>
                <a:ea typeface="Montserrat Black" pitchFamily="34" charset="-122"/>
                <a:cs typeface="Montserrat Black" pitchFamily="34" charset="-120"/>
              </a:rPr>
              <a:t> (Hexadecimal)</a:t>
            </a:r>
            <a:endParaRPr lang="en-US" sz="2500" dirty="0">
              <a:solidFill>
                <a:prstClr val="black"/>
              </a:solidFill>
              <a:latin typeface="Montserrat" panose="00000500000000000000" pitchFamily="2" charset="0"/>
            </a:endParaRPr>
          </a:p>
        </p:txBody>
      </p:sp>
      <p:sp>
        <p:nvSpPr>
          <p:cNvPr id="8" name="Text 6">
            <a:extLst>
              <a:ext uri="{FF2B5EF4-FFF2-40B4-BE49-F238E27FC236}">
                <a16:creationId xmlns:a16="http://schemas.microsoft.com/office/drawing/2014/main" id="{73E8D078-FED2-CAD7-616D-46DC1B7900DE}"/>
              </a:ext>
            </a:extLst>
          </p:cNvPr>
          <p:cNvSpPr/>
          <p:nvPr/>
        </p:nvSpPr>
        <p:spPr>
          <a:xfrm>
            <a:off x="533400" y="2159810"/>
            <a:ext cx="10696927" cy="718145"/>
          </a:xfrm>
          <a:prstGeom prst="rect">
            <a:avLst/>
          </a:prstGeom>
          <a:noFill/>
          <a:ln/>
        </p:spPr>
        <p:txBody>
          <a:bodyPr wrap="square" lIns="0" tIns="0" rIns="0" bIns="0" rtlCol="0" anchor="t"/>
          <a:lstStyle/>
          <a:p>
            <a:pPr marL="285750" lvl="0" indent="-285750">
              <a:lnSpc>
                <a:spcPct val="150000"/>
              </a:lnSpc>
              <a:buFont typeface="Arial" panose="020B0604020202020204" pitchFamily="34" charset="0"/>
              <a:buChar char="•"/>
            </a:pPr>
            <a:r>
              <a:rPr lang="en-US" sz="2200" dirty="0" err="1">
                <a:latin typeface="Montserrat" panose="00000500000000000000" pitchFamily="2" charset="0"/>
              </a:rPr>
              <a:t>Hệ</a:t>
            </a:r>
            <a:r>
              <a:rPr lang="en-US" sz="2200" dirty="0">
                <a:latin typeface="Montserrat" panose="00000500000000000000" pitchFamily="2" charset="0"/>
              </a:rPr>
              <a:t> </a:t>
            </a:r>
            <a:r>
              <a:rPr lang="en-US" sz="2200" dirty="0" err="1">
                <a:latin typeface="Montserrat" panose="00000500000000000000" pitchFamily="2" charset="0"/>
              </a:rPr>
              <a:t>thập</a:t>
            </a:r>
            <a:r>
              <a:rPr lang="en-US" sz="2200" dirty="0">
                <a:latin typeface="Montserrat" panose="00000500000000000000" pitchFamily="2" charset="0"/>
              </a:rPr>
              <a:t> </a:t>
            </a:r>
            <a:r>
              <a:rPr lang="en-US" sz="2200" dirty="0" err="1">
                <a:latin typeface="Montserrat" panose="00000500000000000000" pitchFamily="2" charset="0"/>
              </a:rPr>
              <a:t>lục</a:t>
            </a:r>
            <a:r>
              <a:rPr lang="en-US" sz="2200" dirty="0">
                <a:latin typeface="Montserrat" panose="00000500000000000000" pitchFamily="2" charset="0"/>
              </a:rPr>
              <a:t> </a:t>
            </a:r>
            <a:r>
              <a:rPr lang="en-US" sz="2200" dirty="0" err="1">
                <a:latin typeface="Montserrat" panose="00000500000000000000" pitchFamily="2" charset="0"/>
              </a:rPr>
              <a:t>phân</a:t>
            </a:r>
            <a:r>
              <a:rPr lang="en-US" sz="2200" dirty="0">
                <a:latin typeface="Montserrat" panose="00000500000000000000" pitchFamily="2" charset="0"/>
              </a:rPr>
              <a:t> </a:t>
            </a:r>
            <a:r>
              <a:rPr lang="en-US" sz="2200" dirty="0" err="1">
                <a:latin typeface="Montserrat" panose="00000500000000000000" pitchFamily="2" charset="0"/>
              </a:rPr>
              <a:t>là</a:t>
            </a:r>
            <a:r>
              <a:rPr lang="en-US" sz="2200" dirty="0">
                <a:latin typeface="Montserrat" panose="00000500000000000000" pitchFamily="2" charset="0"/>
              </a:rPr>
              <a:t> </a:t>
            </a:r>
            <a:r>
              <a:rPr lang="en-US" sz="2200" dirty="0" err="1">
                <a:latin typeface="Montserrat" panose="00000500000000000000" pitchFamily="2" charset="0"/>
              </a:rPr>
              <a:t>hệ</a:t>
            </a:r>
            <a:r>
              <a:rPr lang="en-US" sz="2200" dirty="0">
                <a:latin typeface="Montserrat" panose="00000500000000000000" pitchFamily="2" charset="0"/>
              </a:rPr>
              <a:t> </a:t>
            </a:r>
            <a:r>
              <a:rPr lang="en-US" sz="2200" dirty="0" err="1">
                <a:latin typeface="Montserrat" panose="00000500000000000000" pitchFamily="2" charset="0"/>
              </a:rPr>
              <a:t>đếm</a:t>
            </a:r>
            <a:r>
              <a:rPr lang="en-US" sz="2200" dirty="0">
                <a:latin typeface="Montserrat" panose="00000500000000000000" pitchFamily="2" charset="0"/>
              </a:rPr>
              <a:t> </a:t>
            </a:r>
            <a:r>
              <a:rPr lang="en-US" sz="2200" b="1" dirty="0" err="1">
                <a:latin typeface="Montserrat" panose="00000500000000000000" pitchFamily="2" charset="0"/>
              </a:rPr>
              <a:t>cơ</a:t>
            </a:r>
            <a:r>
              <a:rPr lang="en-US" sz="2200" b="1" dirty="0">
                <a:latin typeface="Montserrat" panose="00000500000000000000" pitchFamily="2" charset="0"/>
              </a:rPr>
              <a:t> </a:t>
            </a:r>
            <a:r>
              <a:rPr lang="en-US" sz="2200" b="1" dirty="0" err="1">
                <a:latin typeface="Montserrat" panose="00000500000000000000" pitchFamily="2" charset="0"/>
              </a:rPr>
              <a:t>số</a:t>
            </a:r>
            <a:r>
              <a:rPr lang="en-US" sz="2200" b="1" dirty="0">
                <a:latin typeface="Montserrat" panose="00000500000000000000" pitchFamily="2" charset="0"/>
              </a:rPr>
              <a:t> 16</a:t>
            </a:r>
            <a:r>
              <a:rPr lang="en-US" sz="2200" dirty="0">
                <a:latin typeface="Montserrat" panose="00000500000000000000" pitchFamily="2" charset="0"/>
              </a:rPr>
              <a:t>, </a:t>
            </a:r>
            <a:r>
              <a:rPr lang="en-US" sz="2200" dirty="0" err="1">
                <a:latin typeface="Montserrat" panose="00000500000000000000" pitchFamily="2" charset="0"/>
              </a:rPr>
              <a:t>sử</a:t>
            </a:r>
            <a:r>
              <a:rPr lang="en-US" sz="2200" dirty="0">
                <a:latin typeface="Montserrat" panose="00000500000000000000" pitchFamily="2" charset="0"/>
              </a:rPr>
              <a:t> </a:t>
            </a:r>
            <a:r>
              <a:rPr lang="en-US" sz="2200" dirty="0" err="1">
                <a:latin typeface="Montserrat" panose="00000500000000000000" pitchFamily="2" charset="0"/>
              </a:rPr>
              <a:t>dụng</a:t>
            </a:r>
            <a:r>
              <a:rPr lang="en-US" sz="2200" dirty="0">
                <a:latin typeface="Montserrat" panose="00000500000000000000" pitchFamily="2" charset="0"/>
              </a:rPr>
              <a:t> Các </a:t>
            </a:r>
            <a:r>
              <a:rPr lang="en-US" sz="2200" dirty="0" err="1">
                <a:latin typeface="Montserrat" panose="00000500000000000000" pitchFamily="2" charset="0"/>
              </a:rPr>
              <a:t>chữ</a:t>
            </a:r>
            <a:r>
              <a:rPr lang="en-US" sz="2200" dirty="0">
                <a:latin typeface="Montserrat" panose="00000500000000000000" pitchFamily="2" charset="0"/>
              </a:rPr>
              <a:t> </a:t>
            </a:r>
            <a:r>
              <a:rPr lang="en-US" sz="2200" dirty="0" err="1">
                <a:latin typeface="Montserrat" panose="00000500000000000000" pitchFamily="2" charset="0"/>
              </a:rPr>
              <a:t>số</a:t>
            </a:r>
            <a:r>
              <a:rPr lang="en-US" sz="2200" dirty="0">
                <a:latin typeface="Montserrat" panose="00000500000000000000" pitchFamily="2" charset="0"/>
              </a:rPr>
              <a:t> </a:t>
            </a:r>
            <a:r>
              <a:rPr lang="en-US" sz="2200" dirty="0" err="1">
                <a:latin typeface="Montserrat" panose="00000500000000000000" pitchFamily="2" charset="0"/>
              </a:rPr>
              <a:t>từ</a:t>
            </a:r>
            <a:r>
              <a:rPr lang="en-US" sz="2200" dirty="0">
                <a:latin typeface="Montserrat" panose="00000500000000000000" pitchFamily="2" charset="0"/>
              </a:rPr>
              <a:t> </a:t>
            </a:r>
            <a:r>
              <a:rPr lang="en-US" sz="2200" b="1" dirty="0">
                <a:latin typeface="Montserrat" panose="00000500000000000000" pitchFamily="2" charset="0"/>
              </a:rPr>
              <a:t>0 </a:t>
            </a:r>
            <a:r>
              <a:rPr lang="en-US" sz="2200" b="1" dirty="0" err="1">
                <a:latin typeface="Montserrat" panose="00000500000000000000" pitchFamily="2" charset="0"/>
              </a:rPr>
              <a:t>đến</a:t>
            </a:r>
            <a:r>
              <a:rPr lang="en-US" sz="2200" b="1" dirty="0">
                <a:latin typeface="Montserrat" panose="00000500000000000000" pitchFamily="2" charset="0"/>
              </a:rPr>
              <a:t> 9 </a:t>
            </a:r>
            <a:r>
              <a:rPr lang="en-US" sz="2200" b="1" dirty="0" err="1">
                <a:latin typeface="Montserrat" panose="00000500000000000000" pitchFamily="2" charset="0"/>
              </a:rPr>
              <a:t>và</a:t>
            </a:r>
            <a:r>
              <a:rPr lang="en-US" sz="2200" b="1" dirty="0">
                <a:latin typeface="Montserrat" panose="00000500000000000000" pitchFamily="2" charset="0"/>
              </a:rPr>
              <a:t> Các </a:t>
            </a:r>
            <a:r>
              <a:rPr lang="en-US" sz="2200" b="1" dirty="0" err="1">
                <a:latin typeface="Montserrat" panose="00000500000000000000" pitchFamily="2" charset="0"/>
              </a:rPr>
              <a:t>chữ</a:t>
            </a:r>
            <a:r>
              <a:rPr lang="en-US" sz="2200" b="1" dirty="0">
                <a:latin typeface="Montserrat" panose="00000500000000000000" pitchFamily="2" charset="0"/>
              </a:rPr>
              <a:t> </a:t>
            </a:r>
            <a:r>
              <a:rPr lang="en-US" sz="2200" b="1" dirty="0" err="1">
                <a:latin typeface="Montserrat" panose="00000500000000000000" pitchFamily="2" charset="0"/>
              </a:rPr>
              <a:t>cái</a:t>
            </a:r>
            <a:r>
              <a:rPr lang="en-US" sz="2200" b="1" dirty="0">
                <a:latin typeface="Montserrat" panose="00000500000000000000" pitchFamily="2" charset="0"/>
              </a:rPr>
              <a:t> </a:t>
            </a:r>
            <a:r>
              <a:rPr lang="en-US" sz="2200" b="1" dirty="0" err="1">
                <a:latin typeface="Montserrat" panose="00000500000000000000" pitchFamily="2" charset="0"/>
              </a:rPr>
              <a:t>từ</a:t>
            </a:r>
            <a:r>
              <a:rPr lang="en-US" sz="2200" b="1" dirty="0">
                <a:latin typeface="Montserrat" panose="00000500000000000000" pitchFamily="2" charset="0"/>
              </a:rPr>
              <a:t> A </a:t>
            </a:r>
            <a:r>
              <a:rPr lang="en-US" sz="2200" b="1" dirty="0" err="1">
                <a:latin typeface="Montserrat" panose="00000500000000000000" pitchFamily="2" charset="0"/>
              </a:rPr>
              <a:t>đến</a:t>
            </a:r>
            <a:r>
              <a:rPr lang="en-US" sz="2200" b="1" dirty="0">
                <a:latin typeface="Montserrat" panose="00000500000000000000" pitchFamily="2" charset="0"/>
              </a:rPr>
              <a:t> F (</a:t>
            </a:r>
            <a:r>
              <a:rPr lang="en-US" sz="2200" b="1" dirty="0" err="1">
                <a:latin typeface="Montserrat" panose="00000500000000000000" pitchFamily="2" charset="0"/>
              </a:rPr>
              <a:t>đại</a:t>
            </a:r>
            <a:r>
              <a:rPr lang="en-US" sz="2200" b="1" dirty="0">
                <a:latin typeface="Montserrat" panose="00000500000000000000" pitchFamily="2" charset="0"/>
              </a:rPr>
              <a:t> </a:t>
            </a:r>
            <a:r>
              <a:rPr lang="en-US" sz="2200" b="1" dirty="0" err="1">
                <a:latin typeface="Montserrat" panose="00000500000000000000" pitchFamily="2" charset="0"/>
              </a:rPr>
              <a:t>diện</a:t>
            </a:r>
            <a:r>
              <a:rPr lang="en-US" sz="2200" b="1" dirty="0">
                <a:latin typeface="Montserrat" panose="00000500000000000000" pitchFamily="2" charset="0"/>
              </a:rPr>
              <a:t> </a:t>
            </a:r>
            <a:r>
              <a:rPr lang="en-US" sz="2200" b="1" dirty="0" err="1">
                <a:latin typeface="Montserrat" panose="00000500000000000000" pitchFamily="2" charset="0"/>
              </a:rPr>
              <a:t>cho</a:t>
            </a:r>
            <a:r>
              <a:rPr lang="en-US" sz="2200" b="1" dirty="0">
                <a:latin typeface="Montserrat" panose="00000500000000000000" pitchFamily="2" charset="0"/>
              </a:rPr>
              <a:t> 10–15)</a:t>
            </a:r>
            <a:endParaRPr lang="en-US" sz="2200" dirty="0">
              <a:latin typeface="Montserrat" panose="00000500000000000000" pitchFamily="2" charset="0"/>
            </a:endParaRPr>
          </a:p>
          <a:p>
            <a:pPr marL="285750" lvl="0" indent="-285750">
              <a:lnSpc>
                <a:spcPct val="150000"/>
              </a:lnSpc>
              <a:buFont typeface="Arial" panose="020B0604020202020204" pitchFamily="34" charset="0"/>
              <a:buChar char="•"/>
            </a:pPr>
            <a:r>
              <a:rPr lang="en-US" sz="2200" dirty="0" err="1">
                <a:latin typeface="Montserrat" panose="00000500000000000000" pitchFamily="2" charset="0"/>
              </a:rPr>
              <a:t>Hệ</a:t>
            </a:r>
            <a:r>
              <a:rPr lang="en-US" sz="2200" dirty="0">
                <a:latin typeface="Montserrat" panose="00000500000000000000" pitchFamily="2" charset="0"/>
              </a:rPr>
              <a:t> </a:t>
            </a:r>
            <a:r>
              <a:rPr lang="en-US" sz="2200" dirty="0" err="1">
                <a:latin typeface="Montserrat" panose="00000500000000000000" pitchFamily="2" charset="0"/>
              </a:rPr>
              <a:t>thập</a:t>
            </a:r>
            <a:r>
              <a:rPr lang="en-US" sz="2200" dirty="0">
                <a:latin typeface="Montserrat" panose="00000500000000000000" pitchFamily="2" charset="0"/>
              </a:rPr>
              <a:t> </a:t>
            </a:r>
            <a:r>
              <a:rPr lang="en-US" sz="2200" dirty="0" err="1">
                <a:latin typeface="Montserrat" panose="00000500000000000000" pitchFamily="2" charset="0"/>
              </a:rPr>
              <a:t>lục</a:t>
            </a:r>
            <a:r>
              <a:rPr lang="en-US" sz="2200" dirty="0">
                <a:latin typeface="Montserrat" panose="00000500000000000000" pitchFamily="2" charset="0"/>
              </a:rPr>
              <a:t> </a:t>
            </a:r>
            <a:r>
              <a:rPr lang="en-US" sz="2200" dirty="0" err="1">
                <a:latin typeface="Montserrat" panose="00000500000000000000" pitchFamily="2" charset="0"/>
              </a:rPr>
              <a:t>phân</a:t>
            </a:r>
            <a:r>
              <a:rPr lang="en-US" sz="2200" dirty="0">
                <a:latin typeface="Montserrat" panose="00000500000000000000" pitchFamily="2" charset="0"/>
              </a:rPr>
              <a:t> </a:t>
            </a:r>
            <a:r>
              <a:rPr lang="en-US" sz="2200" dirty="0" err="1">
                <a:latin typeface="Montserrat" panose="00000500000000000000" pitchFamily="2" charset="0"/>
              </a:rPr>
              <a:t>được</a:t>
            </a:r>
            <a:r>
              <a:rPr lang="en-US" sz="2200" dirty="0">
                <a:latin typeface="Montserrat" panose="00000500000000000000" pitchFamily="2" charset="0"/>
              </a:rPr>
              <a:t> </a:t>
            </a:r>
            <a:r>
              <a:rPr lang="en-US" sz="2200" dirty="0" err="1">
                <a:latin typeface="Montserrat" panose="00000500000000000000" pitchFamily="2" charset="0"/>
              </a:rPr>
              <a:t>dùng</a:t>
            </a:r>
            <a:r>
              <a:rPr lang="en-US" sz="2200" dirty="0">
                <a:latin typeface="Montserrat" panose="00000500000000000000" pitchFamily="2" charset="0"/>
              </a:rPr>
              <a:t> </a:t>
            </a:r>
            <a:r>
              <a:rPr lang="en-US" sz="2200" dirty="0" err="1">
                <a:latin typeface="Montserrat" panose="00000500000000000000" pitchFamily="2" charset="0"/>
              </a:rPr>
              <a:t>để</a:t>
            </a:r>
            <a:r>
              <a:rPr lang="en-US" sz="2200" dirty="0">
                <a:latin typeface="Montserrat" panose="00000500000000000000" pitchFamily="2" charset="0"/>
              </a:rPr>
              <a:t> </a:t>
            </a:r>
            <a:r>
              <a:rPr lang="en-US" sz="2200" dirty="0" err="1">
                <a:latin typeface="Montserrat" panose="00000500000000000000" pitchFamily="2" charset="0"/>
              </a:rPr>
              <a:t>biểu</a:t>
            </a:r>
            <a:r>
              <a:rPr lang="en-US" sz="2200" dirty="0">
                <a:latin typeface="Montserrat" panose="00000500000000000000" pitchFamily="2" charset="0"/>
              </a:rPr>
              <a:t> </a:t>
            </a:r>
            <a:r>
              <a:rPr lang="en-US" sz="2200" dirty="0" err="1">
                <a:latin typeface="Montserrat" panose="00000500000000000000" pitchFamily="2" charset="0"/>
              </a:rPr>
              <a:t>diễn</a:t>
            </a:r>
            <a:r>
              <a:rPr lang="en-US" sz="2200" dirty="0">
                <a:latin typeface="Montserrat" panose="00000500000000000000" pitchFamily="2" charset="0"/>
              </a:rPr>
              <a:t> </a:t>
            </a:r>
            <a:r>
              <a:rPr lang="en-US" sz="2200" dirty="0" err="1">
                <a:latin typeface="Montserrat" panose="00000500000000000000" pitchFamily="2" charset="0"/>
              </a:rPr>
              <a:t>các</a:t>
            </a:r>
            <a:r>
              <a:rPr lang="en-US" sz="2200" dirty="0">
                <a:latin typeface="Montserrat" panose="00000500000000000000" pitchFamily="2" charset="0"/>
              </a:rPr>
              <a:t> </a:t>
            </a:r>
            <a:r>
              <a:rPr lang="en-US" sz="2200" dirty="0" err="1">
                <a:latin typeface="Montserrat" panose="00000500000000000000" pitchFamily="2" charset="0"/>
              </a:rPr>
              <a:t>giá</a:t>
            </a:r>
            <a:r>
              <a:rPr lang="en-US" sz="2200" dirty="0">
                <a:latin typeface="Montserrat" panose="00000500000000000000" pitchFamily="2" charset="0"/>
              </a:rPr>
              <a:t> </a:t>
            </a:r>
            <a:r>
              <a:rPr lang="en-US" sz="2200" dirty="0" err="1">
                <a:latin typeface="Montserrat" panose="00000500000000000000" pitchFamily="2" charset="0"/>
              </a:rPr>
              <a:t>trị</a:t>
            </a:r>
            <a:r>
              <a:rPr lang="en-US" sz="2200" dirty="0">
                <a:latin typeface="Montserrat" panose="00000500000000000000" pitchFamily="2" charset="0"/>
              </a:rPr>
              <a:t> </a:t>
            </a:r>
            <a:r>
              <a:rPr lang="en-US" sz="2200" dirty="0" err="1">
                <a:latin typeface="Montserrat" panose="00000500000000000000" pitchFamily="2" charset="0"/>
              </a:rPr>
              <a:t>phức</a:t>
            </a:r>
            <a:r>
              <a:rPr lang="en-US" sz="2200" dirty="0">
                <a:latin typeface="Montserrat" panose="00000500000000000000" pitchFamily="2" charset="0"/>
              </a:rPr>
              <a:t> </a:t>
            </a:r>
            <a:r>
              <a:rPr lang="en-US" sz="2200" dirty="0" err="1">
                <a:latin typeface="Montserrat" panose="00000500000000000000" pitchFamily="2" charset="0"/>
              </a:rPr>
              <a:t>tạp</a:t>
            </a:r>
            <a:r>
              <a:rPr lang="en-US" sz="2200" dirty="0">
                <a:latin typeface="Montserrat" panose="00000500000000000000" pitchFamily="2" charset="0"/>
              </a:rPr>
              <a:t> </a:t>
            </a:r>
            <a:r>
              <a:rPr lang="en-US" sz="2200" dirty="0" err="1">
                <a:latin typeface="Montserrat" panose="00000500000000000000" pitchFamily="2" charset="0"/>
              </a:rPr>
              <a:t>một</a:t>
            </a:r>
            <a:r>
              <a:rPr lang="en-US" sz="2200" dirty="0">
                <a:latin typeface="Montserrat" panose="00000500000000000000" pitchFamily="2" charset="0"/>
              </a:rPr>
              <a:t> </a:t>
            </a:r>
            <a:r>
              <a:rPr lang="en-US" sz="2200" dirty="0" err="1">
                <a:latin typeface="Montserrat" panose="00000500000000000000" pitchFamily="2" charset="0"/>
              </a:rPr>
              <a:t>cách</a:t>
            </a:r>
            <a:r>
              <a:rPr lang="en-US" sz="2200" dirty="0">
                <a:latin typeface="Montserrat" panose="00000500000000000000" pitchFamily="2" charset="0"/>
              </a:rPr>
              <a:t> </a:t>
            </a:r>
            <a:r>
              <a:rPr lang="en-US" sz="2200" dirty="0" err="1">
                <a:latin typeface="Montserrat" panose="00000500000000000000" pitchFamily="2" charset="0"/>
              </a:rPr>
              <a:t>gọn</a:t>
            </a:r>
            <a:r>
              <a:rPr lang="en-US" sz="2200" dirty="0">
                <a:latin typeface="Montserrat" panose="00000500000000000000" pitchFamily="2" charset="0"/>
              </a:rPr>
              <a:t> </a:t>
            </a:r>
            <a:r>
              <a:rPr lang="en-US" sz="2200" dirty="0" err="1">
                <a:latin typeface="Montserrat" panose="00000500000000000000" pitchFamily="2" charset="0"/>
              </a:rPr>
              <a:t>gàng</a:t>
            </a:r>
            <a:r>
              <a:rPr lang="en-US" sz="2200" dirty="0">
                <a:latin typeface="Montserrat" panose="00000500000000000000" pitchFamily="2" charset="0"/>
              </a:rPr>
              <a:t> </a:t>
            </a:r>
            <a:r>
              <a:rPr lang="en-US" sz="2200" dirty="0" err="1">
                <a:latin typeface="Montserrat" panose="00000500000000000000" pitchFamily="2" charset="0"/>
              </a:rPr>
              <a:t>hơn</a:t>
            </a:r>
            <a:endParaRPr lang="en-US" sz="2200" dirty="0">
              <a:latin typeface="Montserrat" panose="00000500000000000000" pitchFamily="2" charset="0"/>
            </a:endParaRPr>
          </a:p>
        </p:txBody>
      </p:sp>
      <p:sp>
        <p:nvSpPr>
          <p:cNvPr id="11" name="Text 9">
            <a:extLst>
              <a:ext uri="{FF2B5EF4-FFF2-40B4-BE49-F238E27FC236}">
                <a16:creationId xmlns:a16="http://schemas.microsoft.com/office/drawing/2014/main" id="{0570F4FB-A334-585C-E03C-8F4CFB7D7D18}"/>
              </a:ext>
            </a:extLst>
          </p:cNvPr>
          <p:cNvSpPr/>
          <p:nvPr/>
        </p:nvSpPr>
        <p:spPr>
          <a:xfrm>
            <a:off x="838200" y="4504979"/>
            <a:ext cx="11125200" cy="399455"/>
          </a:xfrm>
          <a:prstGeom prst="rect">
            <a:avLst/>
          </a:prstGeom>
          <a:noFill/>
          <a:ln/>
        </p:spPr>
        <p:txBody>
          <a:bodyPr wrap="square" lIns="0" tIns="0" rIns="0" bIns="0" rtlCol="0" anchor="t"/>
          <a:lstStyle/>
          <a:p>
            <a:pPr lvl="0"/>
            <a:r>
              <a:rPr lang="en-US" sz="2100" dirty="0">
                <a:latin typeface="Montserrat" panose="00000500000000000000" pitchFamily="2" charset="0"/>
              </a:rPr>
              <a:t>VD: </a:t>
            </a:r>
            <a:r>
              <a:rPr lang="en-US" sz="2100" dirty="0" err="1">
                <a:latin typeface="Montserrat" panose="00000500000000000000" pitchFamily="2" charset="0"/>
              </a:rPr>
              <a:t>Dùng</a:t>
            </a:r>
            <a:r>
              <a:rPr lang="en-US" sz="2100" dirty="0">
                <a:latin typeface="Montserrat" panose="00000500000000000000" pitchFamily="2" charset="0"/>
              </a:rPr>
              <a:t> </a:t>
            </a:r>
            <a:r>
              <a:rPr lang="en-US" sz="2100" dirty="0" err="1">
                <a:latin typeface="Montserrat" panose="00000500000000000000" pitchFamily="2" charset="0"/>
              </a:rPr>
              <a:t>để</a:t>
            </a:r>
            <a:r>
              <a:rPr lang="en-US" sz="2100" dirty="0">
                <a:latin typeface="Montserrat" panose="00000500000000000000" pitchFamily="2" charset="0"/>
              </a:rPr>
              <a:t> </a:t>
            </a:r>
            <a:r>
              <a:rPr lang="en-US" sz="2100" b="1" dirty="0" err="1">
                <a:latin typeface="Montserrat" panose="00000500000000000000" pitchFamily="2" charset="0"/>
              </a:rPr>
              <a:t>Biểu</a:t>
            </a:r>
            <a:r>
              <a:rPr lang="en-US" sz="2100" b="1" dirty="0">
                <a:latin typeface="Montserrat" panose="00000500000000000000" pitchFamily="2" charset="0"/>
              </a:rPr>
              <a:t> </a:t>
            </a:r>
            <a:r>
              <a:rPr lang="en-US" sz="2100" b="1" dirty="0" err="1">
                <a:latin typeface="Montserrat" panose="00000500000000000000" pitchFamily="2" charset="0"/>
              </a:rPr>
              <a:t>diễn</a:t>
            </a:r>
            <a:r>
              <a:rPr lang="en-US" sz="2100" b="1" dirty="0">
                <a:latin typeface="Montserrat" panose="00000500000000000000" pitchFamily="2" charset="0"/>
              </a:rPr>
              <a:t> </a:t>
            </a:r>
            <a:r>
              <a:rPr lang="en-US" sz="2100" b="1" dirty="0" err="1">
                <a:latin typeface="Montserrat" panose="00000500000000000000" pitchFamily="2" charset="0"/>
              </a:rPr>
              <a:t>màu</a:t>
            </a:r>
            <a:r>
              <a:rPr lang="en-US" sz="2100" b="1" dirty="0">
                <a:latin typeface="Montserrat" panose="00000500000000000000" pitchFamily="2" charset="0"/>
              </a:rPr>
              <a:t> </a:t>
            </a:r>
            <a:r>
              <a:rPr lang="en-US" sz="2100" b="1" dirty="0" err="1">
                <a:latin typeface="Montserrat" panose="00000500000000000000" pitchFamily="2" charset="0"/>
              </a:rPr>
              <a:t>sắc</a:t>
            </a:r>
            <a:r>
              <a:rPr lang="en-US" sz="2100" b="1" dirty="0">
                <a:latin typeface="Montserrat" panose="00000500000000000000" pitchFamily="2" charset="0"/>
              </a:rPr>
              <a:t> </a:t>
            </a:r>
            <a:r>
              <a:rPr lang="en-US" sz="2100" b="1" dirty="0" err="1">
                <a:latin typeface="Montserrat" panose="00000500000000000000" pitchFamily="2" charset="0"/>
              </a:rPr>
              <a:t>như</a:t>
            </a:r>
            <a:r>
              <a:rPr lang="en-US" sz="2100" b="1" dirty="0">
                <a:latin typeface="Montserrat" panose="00000500000000000000" pitchFamily="2" charset="0"/>
              </a:rPr>
              <a:t> </a:t>
            </a:r>
            <a:r>
              <a:rPr lang="en-US" sz="2100" dirty="0" err="1">
                <a:latin typeface="Montserrat" panose="00000500000000000000" pitchFamily="2" charset="0"/>
              </a:rPr>
              <a:t>màu</a:t>
            </a:r>
            <a:r>
              <a:rPr lang="en-US" sz="2100" dirty="0">
                <a:latin typeface="Montserrat" panose="00000500000000000000" pitchFamily="2" charset="0"/>
              </a:rPr>
              <a:t> </a:t>
            </a:r>
            <a:r>
              <a:rPr lang="en-US" sz="2100" dirty="0" err="1">
                <a:latin typeface="Montserrat" panose="00000500000000000000" pitchFamily="2" charset="0"/>
              </a:rPr>
              <a:t>trắng</a:t>
            </a:r>
            <a:r>
              <a:rPr lang="en-US" sz="2100" dirty="0">
                <a:latin typeface="Montserrat" panose="00000500000000000000" pitchFamily="2" charset="0"/>
              </a:rPr>
              <a:t> </a:t>
            </a:r>
            <a:r>
              <a:rPr lang="en-US" sz="2100" dirty="0" err="1">
                <a:latin typeface="Montserrat" panose="00000500000000000000" pitchFamily="2" charset="0"/>
              </a:rPr>
              <a:t>là</a:t>
            </a:r>
            <a:r>
              <a:rPr lang="en-US" sz="2100" dirty="0">
                <a:latin typeface="Montserrat" panose="00000500000000000000" pitchFamily="2" charset="0"/>
              </a:rPr>
              <a:t> 0xFFFFFF, </a:t>
            </a:r>
            <a:r>
              <a:rPr lang="en-US" sz="2100" dirty="0" err="1">
                <a:latin typeface="Montserrat" panose="00000500000000000000" pitchFamily="2" charset="0"/>
              </a:rPr>
              <a:t>đen</a:t>
            </a:r>
            <a:r>
              <a:rPr lang="en-US" sz="2100" dirty="0">
                <a:latin typeface="Montserrat" panose="00000500000000000000" pitchFamily="2" charset="0"/>
              </a:rPr>
              <a:t> </a:t>
            </a:r>
            <a:r>
              <a:rPr lang="en-US" sz="2100" dirty="0" err="1">
                <a:latin typeface="Montserrat" panose="00000500000000000000" pitchFamily="2" charset="0"/>
              </a:rPr>
              <a:t>là</a:t>
            </a:r>
            <a:r>
              <a:rPr lang="en-US" sz="2100" dirty="0">
                <a:latin typeface="Montserrat" panose="00000500000000000000" pitchFamily="2" charset="0"/>
              </a:rPr>
              <a:t> 0x000000</a:t>
            </a:r>
            <a:r>
              <a:rPr lang="en-US" sz="2200" dirty="0">
                <a:latin typeface="Montserrat" panose="00000500000000000000" pitchFamily="2" charset="0"/>
              </a:rPr>
              <a:t>.</a:t>
            </a:r>
          </a:p>
        </p:txBody>
      </p:sp>
      <p:sp>
        <p:nvSpPr>
          <p:cNvPr id="12" name="Shape 6">
            <a:extLst>
              <a:ext uri="{FF2B5EF4-FFF2-40B4-BE49-F238E27FC236}">
                <a16:creationId xmlns:a16="http://schemas.microsoft.com/office/drawing/2014/main" id="{A0B235E3-BAA3-D3DC-FD58-0106BDAF8F85}"/>
              </a:ext>
            </a:extLst>
          </p:cNvPr>
          <p:cNvSpPr/>
          <p:nvPr/>
        </p:nvSpPr>
        <p:spPr>
          <a:xfrm>
            <a:off x="595921" y="4504979"/>
            <a:ext cx="45719" cy="399455"/>
          </a:xfrm>
          <a:prstGeom prst="roundRect">
            <a:avLst>
              <a:gd name="adj" fmla="val 88558"/>
            </a:avLst>
          </a:prstGeom>
          <a:solidFill>
            <a:srgbClr val="9B0D0D"/>
          </a:solidFill>
          <a:ln/>
        </p:spPr>
      </p:sp>
      <p:sp>
        <p:nvSpPr>
          <p:cNvPr id="15" name="Arrow: Right 14">
            <a:extLst>
              <a:ext uri="{FF2B5EF4-FFF2-40B4-BE49-F238E27FC236}">
                <a16:creationId xmlns:a16="http://schemas.microsoft.com/office/drawing/2014/main" id="{24DCB013-BBC8-E84B-3165-0628AA7AF67B}"/>
              </a:ext>
            </a:extLst>
          </p:cNvPr>
          <p:cNvSpPr/>
          <p:nvPr/>
        </p:nvSpPr>
        <p:spPr>
          <a:xfrm>
            <a:off x="692706" y="5410200"/>
            <a:ext cx="990600" cy="33337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ontserrat" panose="00000500000000000000" pitchFamily="2" charset="0"/>
            </a:endParaRPr>
          </a:p>
        </p:txBody>
      </p:sp>
      <p:sp>
        <p:nvSpPr>
          <p:cNvPr id="16" name="Rectangle: Rounded Corners 15">
            <a:extLst>
              <a:ext uri="{FF2B5EF4-FFF2-40B4-BE49-F238E27FC236}">
                <a16:creationId xmlns:a16="http://schemas.microsoft.com/office/drawing/2014/main" id="{8496FF7D-3E42-E254-9FEA-ACFF1C4C5804}"/>
              </a:ext>
            </a:extLst>
          </p:cNvPr>
          <p:cNvSpPr/>
          <p:nvPr/>
        </p:nvSpPr>
        <p:spPr>
          <a:xfrm>
            <a:off x="1781278" y="5156332"/>
            <a:ext cx="9664154" cy="762000"/>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R="0" lvl="0">
              <a:lnSpc>
                <a:spcPct val="115000"/>
              </a:lnSpc>
              <a:spcAft>
                <a:spcPts val="800"/>
              </a:spcAft>
            </a:pP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Hexadecimal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dễ</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đọc</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hơn</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nhị</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phân</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đặc</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biệt</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khi</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làm</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việc</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với</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các</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giá</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trị</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 </a:t>
            </a:r>
            <a:r>
              <a:rPr lang="en-US" sz="2000" kern="100" dirty="0" err="1">
                <a:solidFill>
                  <a:schemeClr val="tx1"/>
                </a:solidFill>
                <a:latin typeface="Montserrat" panose="00000500000000000000" pitchFamily="2" charset="0"/>
                <a:ea typeface="Calibri" panose="020F0502020204030204" pitchFamily="34" charset="0"/>
                <a:cs typeface="Times New Roman" panose="02020603050405020304" pitchFamily="18" charset="0"/>
              </a:rPr>
              <a:t>lớn</a:t>
            </a:r>
            <a:r>
              <a:rPr lang="en-US" sz="2000" kern="100" dirty="0">
                <a:solidFill>
                  <a:schemeClr val="tx1"/>
                </a:solidFill>
                <a:latin typeface="Montserrat" panose="000005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81256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65F2D-E09D-0372-193B-7702D665DC6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C3F85AF-9F6E-816B-8585-28D7A24132B5}"/>
              </a:ext>
            </a:extLst>
          </p:cNvPr>
          <p:cNvSpPr/>
          <p:nvPr/>
        </p:nvSpPr>
        <p:spPr>
          <a:xfrm>
            <a:off x="661492" y="869553"/>
            <a:ext cx="9137482" cy="502047"/>
          </a:xfrm>
          <a:prstGeom prst="rect">
            <a:avLst/>
          </a:prstGeom>
          <a:noFill/>
          <a:ln/>
        </p:spPr>
        <p:txBody>
          <a:bodyPr wrap="none" lIns="0" tIns="0" rIns="0" bIns="0" rtlCol="0" anchor="t"/>
          <a:lstStyle/>
          <a:p>
            <a:pPr defTabSz="761970">
              <a:lnSpc>
                <a:spcPts val="3917"/>
              </a:lnSpc>
            </a:pPr>
            <a:r>
              <a:rPr lang="en-US" sz="3700" b="1" dirty="0" err="1">
                <a:solidFill>
                  <a:srgbClr val="1F497D"/>
                </a:solidFill>
                <a:latin typeface="Montserrat" panose="00000500000000000000" pitchFamily="2" charset="0"/>
              </a:rPr>
              <a:t>Mối</a:t>
            </a:r>
            <a:r>
              <a:rPr lang="en-US" sz="3700" b="1" dirty="0">
                <a:solidFill>
                  <a:srgbClr val="1F497D"/>
                </a:solidFill>
                <a:latin typeface="Montserrat" panose="00000500000000000000" pitchFamily="2" charset="0"/>
              </a:rPr>
              <a:t> </a:t>
            </a:r>
            <a:r>
              <a:rPr lang="en-US" sz="3700" b="1" dirty="0" err="1">
                <a:solidFill>
                  <a:srgbClr val="1F497D"/>
                </a:solidFill>
                <a:latin typeface="Montserrat" panose="00000500000000000000" pitchFamily="2" charset="0"/>
              </a:rPr>
              <a:t>quan</a:t>
            </a:r>
            <a:r>
              <a:rPr lang="en-US" sz="3700" b="1" dirty="0">
                <a:solidFill>
                  <a:srgbClr val="1F497D"/>
                </a:solidFill>
                <a:latin typeface="Montserrat" panose="00000500000000000000" pitchFamily="2" charset="0"/>
              </a:rPr>
              <a:t> </a:t>
            </a:r>
            <a:r>
              <a:rPr lang="en-US" sz="3700" b="1" dirty="0" err="1">
                <a:solidFill>
                  <a:srgbClr val="1F497D"/>
                </a:solidFill>
                <a:latin typeface="Montserrat" panose="00000500000000000000" pitchFamily="2" charset="0"/>
              </a:rPr>
              <a:t>hệ</a:t>
            </a:r>
            <a:r>
              <a:rPr lang="en-US" sz="3700" b="1" dirty="0">
                <a:solidFill>
                  <a:srgbClr val="1F497D"/>
                </a:solidFill>
                <a:latin typeface="Montserrat" panose="00000500000000000000" pitchFamily="2" charset="0"/>
              </a:rPr>
              <a:t> </a:t>
            </a:r>
            <a:r>
              <a:rPr lang="en-US" sz="3700" b="1" dirty="0" err="1">
                <a:solidFill>
                  <a:srgbClr val="1F497D"/>
                </a:solidFill>
                <a:latin typeface="Montserrat" panose="00000500000000000000" pitchFamily="2" charset="0"/>
              </a:rPr>
              <a:t>giữa</a:t>
            </a:r>
            <a:r>
              <a:rPr lang="en-US" sz="3700" b="1" dirty="0">
                <a:solidFill>
                  <a:srgbClr val="1F497D"/>
                </a:solidFill>
                <a:latin typeface="Montserrat" panose="00000500000000000000" pitchFamily="2" charset="0"/>
              </a:rPr>
              <a:t> Binary </a:t>
            </a:r>
            <a:r>
              <a:rPr lang="en-US" sz="3700" b="1" dirty="0" err="1">
                <a:solidFill>
                  <a:srgbClr val="1F497D"/>
                </a:solidFill>
                <a:latin typeface="Montserrat" panose="00000500000000000000" pitchFamily="2" charset="0"/>
              </a:rPr>
              <a:t>và</a:t>
            </a:r>
            <a:r>
              <a:rPr lang="en-US" sz="3700" b="1" dirty="0">
                <a:solidFill>
                  <a:srgbClr val="1F497D"/>
                </a:solidFill>
                <a:latin typeface="Montserrat" panose="00000500000000000000" pitchFamily="2" charset="0"/>
              </a:rPr>
              <a:t> </a:t>
            </a:r>
            <a:r>
              <a:rPr lang="en-US" sz="3700" b="1" dirty="0" err="1">
                <a:solidFill>
                  <a:srgbClr val="1F497D"/>
                </a:solidFill>
                <a:latin typeface="Montserrat" panose="00000500000000000000" pitchFamily="2" charset="0"/>
              </a:rPr>
              <a:t>Hexadicimal</a:t>
            </a:r>
            <a:endParaRPr lang="en-US" sz="3700" dirty="0">
              <a:solidFill>
                <a:prstClr val="black"/>
              </a:solidFill>
              <a:latin typeface="Montserrat" panose="00000500000000000000" pitchFamily="2" charset="0"/>
            </a:endParaRPr>
          </a:p>
        </p:txBody>
      </p:sp>
      <p:sp>
        <p:nvSpPr>
          <p:cNvPr id="7" name="Shape 5">
            <a:extLst>
              <a:ext uri="{FF2B5EF4-FFF2-40B4-BE49-F238E27FC236}">
                <a16:creationId xmlns:a16="http://schemas.microsoft.com/office/drawing/2014/main" id="{DDB8A8CE-5E5F-E9DF-0B00-695239801C91}"/>
              </a:ext>
            </a:extLst>
          </p:cNvPr>
          <p:cNvSpPr/>
          <p:nvPr/>
        </p:nvSpPr>
        <p:spPr>
          <a:xfrm>
            <a:off x="626868" y="1668582"/>
            <a:ext cx="7956549" cy="649684"/>
          </a:xfrm>
          <a:prstGeom prst="roundRect">
            <a:avLst>
              <a:gd name="adj" fmla="val 4478"/>
            </a:avLst>
          </a:prstGeom>
          <a:solidFill>
            <a:srgbClr val="FFFFFF"/>
          </a:solidFill>
          <a:ln w="22860">
            <a:solidFill>
              <a:srgbClr val="E1B6B6"/>
            </a:solidFill>
            <a:prstDash val="solid"/>
          </a:ln>
        </p:spPr>
      </p:sp>
      <p:sp>
        <p:nvSpPr>
          <p:cNvPr id="8" name="Shape 6">
            <a:extLst>
              <a:ext uri="{FF2B5EF4-FFF2-40B4-BE49-F238E27FC236}">
                <a16:creationId xmlns:a16="http://schemas.microsoft.com/office/drawing/2014/main" id="{82AC8419-E159-3610-4BCE-412EDF4726BC}"/>
              </a:ext>
            </a:extLst>
          </p:cNvPr>
          <p:cNvSpPr/>
          <p:nvPr/>
        </p:nvSpPr>
        <p:spPr>
          <a:xfrm>
            <a:off x="626868" y="1668582"/>
            <a:ext cx="76200" cy="649684"/>
          </a:xfrm>
          <a:prstGeom prst="roundRect">
            <a:avLst>
              <a:gd name="adj" fmla="val 88558"/>
            </a:avLst>
          </a:prstGeom>
          <a:solidFill>
            <a:srgbClr val="9B0D0D"/>
          </a:solidFill>
          <a:ln/>
        </p:spPr>
      </p:sp>
      <p:sp>
        <p:nvSpPr>
          <p:cNvPr id="10" name="Text 8">
            <a:extLst>
              <a:ext uri="{FF2B5EF4-FFF2-40B4-BE49-F238E27FC236}">
                <a16:creationId xmlns:a16="http://schemas.microsoft.com/office/drawing/2014/main" id="{FD3A9BFD-7AF6-190B-27AC-BE2249DF50AD}"/>
              </a:ext>
            </a:extLst>
          </p:cNvPr>
          <p:cNvSpPr/>
          <p:nvPr/>
        </p:nvSpPr>
        <p:spPr>
          <a:xfrm>
            <a:off x="830463" y="1848266"/>
            <a:ext cx="6686155" cy="408858"/>
          </a:xfrm>
          <a:prstGeom prst="rect">
            <a:avLst/>
          </a:prstGeom>
          <a:noFill/>
          <a:ln/>
        </p:spPr>
        <p:txBody>
          <a:bodyPr wrap="square" lIns="0" tIns="0" rIns="0" bIns="0" rtlCol="0" anchor="t"/>
          <a:lstStyle/>
          <a:p>
            <a:pPr lvl="0"/>
            <a:r>
              <a:rPr lang="en-US" sz="2200" dirty="0">
                <a:latin typeface="Montserrat" panose="00000500000000000000" pitchFamily="2" charset="0"/>
              </a:rPr>
              <a:t>1 </a:t>
            </a:r>
            <a:r>
              <a:rPr lang="en-US" sz="2200" dirty="0" err="1">
                <a:latin typeface="Montserrat" panose="00000500000000000000" pitchFamily="2" charset="0"/>
              </a:rPr>
              <a:t>chữ</a:t>
            </a:r>
            <a:r>
              <a:rPr lang="en-US" sz="2200" dirty="0">
                <a:latin typeface="Montserrat" panose="00000500000000000000" pitchFamily="2" charset="0"/>
              </a:rPr>
              <a:t> </a:t>
            </a:r>
            <a:r>
              <a:rPr lang="en-US" sz="2200" dirty="0" err="1">
                <a:latin typeface="Montserrat" panose="00000500000000000000" pitchFamily="2" charset="0"/>
              </a:rPr>
              <a:t>số</a:t>
            </a:r>
            <a:r>
              <a:rPr lang="en-US" sz="2200" dirty="0">
                <a:latin typeface="Montserrat" panose="00000500000000000000" pitchFamily="2" charset="0"/>
              </a:rPr>
              <a:t> hex = 4 bit </a:t>
            </a:r>
            <a:r>
              <a:rPr lang="en-US" sz="2200" dirty="0" err="1">
                <a:latin typeface="Montserrat" panose="00000500000000000000" pitchFamily="2" charset="0"/>
              </a:rPr>
              <a:t>nhị</a:t>
            </a:r>
            <a:r>
              <a:rPr lang="en-US" sz="2200" dirty="0">
                <a:latin typeface="Montserrat" panose="00000500000000000000" pitchFamily="2" charset="0"/>
              </a:rPr>
              <a:t> </a:t>
            </a:r>
            <a:r>
              <a:rPr lang="en-US" sz="2200" dirty="0" err="1">
                <a:latin typeface="Montserrat" panose="00000500000000000000" pitchFamily="2" charset="0"/>
              </a:rPr>
              <a:t>phân</a:t>
            </a:r>
            <a:endParaRPr lang="en-US" sz="2200" dirty="0">
              <a:latin typeface="Montserrat" panose="00000500000000000000" pitchFamily="2" charset="0"/>
            </a:endParaRPr>
          </a:p>
        </p:txBody>
      </p:sp>
      <p:sp>
        <p:nvSpPr>
          <p:cNvPr id="11" name="Shape 9">
            <a:extLst>
              <a:ext uri="{FF2B5EF4-FFF2-40B4-BE49-F238E27FC236}">
                <a16:creationId xmlns:a16="http://schemas.microsoft.com/office/drawing/2014/main" id="{2BFB5CC1-B409-D0EB-C73E-7CF48DB62359}"/>
              </a:ext>
            </a:extLst>
          </p:cNvPr>
          <p:cNvSpPr/>
          <p:nvPr/>
        </p:nvSpPr>
        <p:spPr>
          <a:xfrm>
            <a:off x="626868" y="2686733"/>
            <a:ext cx="7981949" cy="649683"/>
          </a:xfrm>
          <a:prstGeom prst="roundRect">
            <a:avLst>
              <a:gd name="adj" fmla="val 4478"/>
            </a:avLst>
          </a:prstGeom>
          <a:solidFill>
            <a:srgbClr val="FFFFFF"/>
          </a:solidFill>
          <a:ln w="22860">
            <a:solidFill>
              <a:srgbClr val="E1B6B6"/>
            </a:solidFill>
            <a:prstDash val="solid"/>
          </a:ln>
        </p:spPr>
      </p:sp>
      <p:sp>
        <p:nvSpPr>
          <p:cNvPr id="12" name="Shape 10">
            <a:extLst>
              <a:ext uri="{FF2B5EF4-FFF2-40B4-BE49-F238E27FC236}">
                <a16:creationId xmlns:a16="http://schemas.microsoft.com/office/drawing/2014/main" id="{5F052F48-E5A3-953E-5148-5F0D9AC82E80}"/>
              </a:ext>
            </a:extLst>
          </p:cNvPr>
          <p:cNvSpPr/>
          <p:nvPr/>
        </p:nvSpPr>
        <p:spPr>
          <a:xfrm>
            <a:off x="642475" y="2678482"/>
            <a:ext cx="76200" cy="649683"/>
          </a:xfrm>
          <a:prstGeom prst="roundRect">
            <a:avLst>
              <a:gd name="adj" fmla="val 88558"/>
            </a:avLst>
          </a:prstGeom>
          <a:solidFill>
            <a:srgbClr val="9B0D0D"/>
          </a:solidFill>
          <a:ln/>
        </p:spPr>
      </p:sp>
      <p:sp>
        <p:nvSpPr>
          <p:cNvPr id="14" name="Text 12">
            <a:extLst>
              <a:ext uri="{FF2B5EF4-FFF2-40B4-BE49-F238E27FC236}">
                <a16:creationId xmlns:a16="http://schemas.microsoft.com/office/drawing/2014/main" id="{BE1111CC-8342-B055-EDF9-77D05D9BE0C5}"/>
              </a:ext>
            </a:extLst>
          </p:cNvPr>
          <p:cNvSpPr/>
          <p:nvPr/>
        </p:nvSpPr>
        <p:spPr>
          <a:xfrm>
            <a:off x="855863" y="2810615"/>
            <a:ext cx="7683498" cy="306643"/>
          </a:xfrm>
          <a:prstGeom prst="rect">
            <a:avLst/>
          </a:prstGeom>
          <a:noFill/>
          <a:ln/>
        </p:spPr>
        <p:txBody>
          <a:bodyPr wrap="square" lIns="0" tIns="0" rIns="0" bIns="0" rtlCol="0" anchor="t"/>
          <a:lstStyle/>
          <a:p>
            <a:pPr algn="just" defTabSz="761970">
              <a:lnSpc>
                <a:spcPts val="2500"/>
              </a:lnSpc>
            </a:pPr>
            <a:r>
              <a:rPr lang="en-US" sz="2200" dirty="0">
                <a:latin typeface="Montserrat" panose="00000500000000000000" pitchFamily="2" charset="0"/>
              </a:rPr>
              <a:t>Hexadecimal </a:t>
            </a:r>
            <a:r>
              <a:rPr lang="en-US" sz="2200" dirty="0" err="1">
                <a:latin typeface="Montserrat" panose="00000500000000000000" pitchFamily="2" charset="0"/>
              </a:rPr>
              <a:t>chỉ</a:t>
            </a:r>
            <a:r>
              <a:rPr lang="en-US" sz="2200" dirty="0">
                <a:latin typeface="Montserrat" panose="00000500000000000000" pitchFamily="2" charset="0"/>
              </a:rPr>
              <a:t> </a:t>
            </a:r>
            <a:r>
              <a:rPr lang="en-US" sz="2200" dirty="0" err="1">
                <a:latin typeface="Montserrat" panose="00000500000000000000" pitchFamily="2" charset="0"/>
              </a:rPr>
              <a:t>là</a:t>
            </a:r>
            <a:r>
              <a:rPr lang="en-US" sz="2200" dirty="0">
                <a:latin typeface="Montserrat" panose="00000500000000000000" pitchFamily="2" charset="0"/>
              </a:rPr>
              <a:t> </a:t>
            </a:r>
            <a:r>
              <a:rPr lang="en-US" sz="2200" dirty="0" err="1">
                <a:latin typeface="Montserrat" panose="00000500000000000000" pitchFamily="2" charset="0"/>
              </a:rPr>
              <a:t>cách</a:t>
            </a:r>
            <a:r>
              <a:rPr lang="en-US" sz="2200" dirty="0">
                <a:latin typeface="Montserrat" panose="00000500000000000000" pitchFamily="2" charset="0"/>
              </a:rPr>
              <a:t> </a:t>
            </a:r>
            <a:r>
              <a:rPr lang="en-US" sz="2200" dirty="0" err="1">
                <a:latin typeface="Montserrat" panose="00000500000000000000" pitchFamily="2" charset="0"/>
              </a:rPr>
              <a:t>viết</a:t>
            </a:r>
            <a:r>
              <a:rPr lang="en-US" sz="2200" dirty="0">
                <a:latin typeface="Montserrat" panose="00000500000000000000" pitchFamily="2" charset="0"/>
              </a:rPr>
              <a:t> </a:t>
            </a:r>
            <a:r>
              <a:rPr lang="en-US" sz="2200" dirty="0" err="1">
                <a:latin typeface="Montserrat" panose="00000500000000000000" pitchFamily="2" charset="0"/>
              </a:rPr>
              <a:t>gọn</a:t>
            </a:r>
            <a:r>
              <a:rPr lang="en-US" sz="2200" dirty="0">
                <a:latin typeface="Montserrat" panose="00000500000000000000" pitchFamily="2" charset="0"/>
              </a:rPr>
              <a:t> </a:t>
            </a:r>
            <a:r>
              <a:rPr lang="en-US" sz="2200" dirty="0" err="1">
                <a:latin typeface="Montserrat" panose="00000500000000000000" pitchFamily="2" charset="0"/>
              </a:rPr>
              <a:t>và</a:t>
            </a:r>
            <a:r>
              <a:rPr lang="en-US" sz="2200" dirty="0">
                <a:latin typeface="Montserrat" panose="00000500000000000000" pitchFamily="2" charset="0"/>
              </a:rPr>
              <a:t> </a:t>
            </a:r>
            <a:r>
              <a:rPr lang="en-US" sz="2200" dirty="0" err="1">
                <a:latin typeface="Montserrat" panose="00000500000000000000" pitchFamily="2" charset="0"/>
              </a:rPr>
              <a:t>dễ</a:t>
            </a:r>
            <a:r>
              <a:rPr lang="en-US" sz="2200" dirty="0">
                <a:latin typeface="Montserrat" panose="00000500000000000000" pitchFamily="2" charset="0"/>
              </a:rPr>
              <a:t> </a:t>
            </a:r>
            <a:r>
              <a:rPr lang="en-US" sz="2200" dirty="0" err="1">
                <a:latin typeface="Montserrat" panose="00000500000000000000" pitchFamily="2" charset="0"/>
              </a:rPr>
              <a:t>đọc</a:t>
            </a:r>
            <a:r>
              <a:rPr lang="en-US" sz="2200" dirty="0">
                <a:latin typeface="Montserrat" panose="00000500000000000000" pitchFamily="2" charset="0"/>
              </a:rPr>
              <a:t> </a:t>
            </a:r>
            <a:r>
              <a:rPr lang="en-US" sz="2200" dirty="0" err="1">
                <a:latin typeface="Montserrat" panose="00000500000000000000" pitchFamily="2" charset="0"/>
              </a:rPr>
              <a:t>của</a:t>
            </a:r>
            <a:r>
              <a:rPr lang="en-US" sz="2200" dirty="0">
                <a:latin typeface="Montserrat" panose="00000500000000000000" pitchFamily="2" charset="0"/>
              </a:rPr>
              <a:t> Binary </a:t>
            </a:r>
            <a:endParaRPr lang="en-US" sz="2200" dirty="0">
              <a:solidFill>
                <a:prstClr val="black"/>
              </a:solidFill>
              <a:latin typeface="Montserrat" panose="00000500000000000000" pitchFamily="2" charset="0"/>
            </a:endParaRPr>
          </a:p>
        </p:txBody>
      </p:sp>
      <p:sp>
        <p:nvSpPr>
          <p:cNvPr id="3" name="Text 8">
            <a:extLst>
              <a:ext uri="{FF2B5EF4-FFF2-40B4-BE49-F238E27FC236}">
                <a16:creationId xmlns:a16="http://schemas.microsoft.com/office/drawing/2014/main" id="{EE337C95-C0BD-BA62-B2C7-3E52390932D5}"/>
              </a:ext>
            </a:extLst>
          </p:cNvPr>
          <p:cNvSpPr/>
          <p:nvPr/>
        </p:nvSpPr>
        <p:spPr>
          <a:xfrm>
            <a:off x="1036384" y="3764672"/>
            <a:ext cx="10469814" cy="440117"/>
          </a:xfrm>
          <a:prstGeom prst="rect">
            <a:avLst/>
          </a:prstGeom>
          <a:noFill/>
          <a:ln/>
        </p:spPr>
        <p:txBody>
          <a:bodyPr wrap="square" lIns="0" tIns="0" rIns="0" bIns="0" rtlCol="0" anchor="t"/>
          <a:lstStyle/>
          <a:p>
            <a:pPr lvl="0"/>
            <a:r>
              <a:rPr lang="en-US" sz="1600" i="1" dirty="0" err="1">
                <a:latin typeface="Montserrat" panose="00000500000000000000" pitchFamily="2" charset="0"/>
              </a:rPr>
              <a:t>Lập</a:t>
            </a:r>
            <a:r>
              <a:rPr lang="en-US" sz="1600" i="1" dirty="0">
                <a:latin typeface="Montserrat" panose="00000500000000000000" pitchFamily="2" charset="0"/>
              </a:rPr>
              <a:t> </a:t>
            </a:r>
            <a:r>
              <a:rPr lang="en-US" sz="1600" i="1" dirty="0" err="1">
                <a:latin typeface="Montserrat" panose="00000500000000000000" pitchFamily="2" charset="0"/>
              </a:rPr>
              <a:t>trình</a:t>
            </a:r>
            <a:r>
              <a:rPr lang="en-US" sz="1600" i="1" dirty="0">
                <a:latin typeface="Montserrat" panose="00000500000000000000" pitchFamily="2" charset="0"/>
              </a:rPr>
              <a:t> </a:t>
            </a:r>
            <a:r>
              <a:rPr lang="en-US" sz="1600" i="1" dirty="0" err="1">
                <a:latin typeface="Montserrat" panose="00000500000000000000" pitchFamily="2" charset="0"/>
              </a:rPr>
              <a:t>viên</a:t>
            </a:r>
            <a:r>
              <a:rPr lang="en-US" sz="1600" i="1" dirty="0">
                <a:latin typeface="Montserrat" panose="00000500000000000000" pitchFamily="2" charset="0"/>
              </a:rPr>
              <a:t> </a:t>
            </a:r>
            <a:r>
              <a:rPr lang="en-US" sz="1600" i="1" dirty="0" err="1">
                <a:latin typeface="Montserrat" panose="00000500000000000000" pitchFamily="2" charset="0"/>
              </a:rPr>
              <a:t>không</a:t>
            </a:r>
            <a:r>
              <a:rPr lang="en-US" sz="1600" i="1" dirty="0">
                <a:latin typeface="Montserrat" panose="00000500000000000000" pitchFamily="2" charset="0"/>
              </a:rPr>
              <a:t> </a:t>
            </a:r>
            <a:r>
              <a:rPr lang="en-US" sz="1600" i="1" dirty="0" err="1">
                <a:latin typeface="Montserrat" panose="00000500000000000000" pitchFamily="2" charset="0"/>
              </a:rPr>
              <a:t>phải</a:t>
            </a:r>
            <a:r>
              <a:rPr lang="en-US" sz="1600" i="1" dirty="0">
                <a:latin typeface="Montserrat" panose="00000500000000000000" pitchFamily="2" charset="0"/>
              </a:rPr>
              <a:t> </a:t>
            </a:r>
            <a:r>
              <a:rPr lang="en-US" sz="1600" i="1" dirty="0" err="1">
                <a:latin typeface="Montserrat" panose="00000500000000000000" pitchFamily="2" charset="0"/>
              </a:rPr>
              <a:t>đọc</a:t>
            </a:r>
            <a:r>
              <a:rPr lang="en-US" sz="1600" i="1" dirty="0">
                <a:latin typeface="Montserrat" panose="00000500000000000000" pitchFamily="2" charset="0"/>
              </a:rPr>
              <a:t> </a:t>
            </a:r>
            <a:r>
              <a:rPr lang="en-US" sz="1600" i="1" dirty="0" err="1">
                <a:latin typeface="Montserrat" panose="00000500000000000000" pitchFamily="2" charset="0"/>
              </a:rPr>
              <a:t>chuỗi</a:t>
            </a:r>
            <a:r>
              <a:rPr lang="en-US" sz="1600" i="1" dirty="0">
                <a:latin typeface="Montserrat" panose="00000500000000000000" pitchFamily="2" charset="0"/>
              </a:rPr>
              <a:t> bit </a:t>
            </a:r>
            <a:r>
              <a:rPr lang="en-US" sz="1600" i="1" dirty="0" err="1">
                <a:latin typeface="Montserrat" panose="00000500000000000000" pitchFamily="2" charset="0"/>
              </a:rPr>
              <a:t>dài</a:t>
            </a:r>
            <a:r>
              <a:rPr lang="en-US" sz="1600" i="1" dirty="0">
                <a:latin typeface="Montserrat" panose="00000500000000000000" pitchFamily="2" charset="0"/>
              </a:rPr>
              <a:t> </a:t>
            </a:r>
            <a:r>
              <a:rPr lang="en-US" sz="1600" i="1" dirty="0" err="1">
                <a:latin typeface="Montserrat" panose="00000500000000000000" pitchFamily="2" charset="0"/>
              </a:rPr>
              <a:t>và</a:t>
            </a:r>
            <a:r>
              <a:rPr lang="en-US" sz="1600" i="1" dirty="0">
                <a:latin typeface="Montserrat" panose="00000500000000000000" pitchFamily="2" charset="0"/>
              </a:rPr>
              <a:t> </a:t>
            </a:r>
            <a:r>
              <a:rPr lang="en-US" sz="1600" i="1" dirty="0" err="1">
                <a:latin typeface="Montserrat" panose="00000500000000000000" pitchFamily="2" charset="0"/>
              </a:rPr>
              <a:t>việc</a:t>
            </a:r>
            <a:r>
              <a:rPr lang="en-US" sz="1600" i="1" dirty="0">
                <a:latin typeface="Montserrat" panose="00000500000000000000" pitchFamily="2" charset="0"/>
              </a:rPr>
              <a:t> debug/</a:t>
            </a:r>
            <a:r>
              <a:rPr lang="en-US" sz="1600" i="1" dirty="0" err="1">
                <a:latin typeface="Montserrat" panose="00000500000000000000" pitchFamily="2" charset="0"/>
              </a:rPr>
              <a:t>đọc</a:t>
            </a:r>
            <a:r>
              <a:rPr lang="en-US" sz="1600" i="1" dirty="0">
                <a:latin typeface="Montserrat" panose="00000500000000000000" pitchFamily="2" charset="0"/>
              </a:rPr>
              <a:t> </a:t>
            </a:r>
            <a:r>
              <a:rPr lang="en-US" sz="1600" i="1" dirty="0" err="1">
                <a:latin typeface="Montserrat" panose="00000500000000000000" pitchFamily="2" charset="0"/>
              </a:rPr>
              <a:t>dữ</a:t>
            </a:r>
            <a:r>
              <a:rPr lang="en-US" sz="1600" i="1" dirty="0">
                <a:latin typeface="Montserrat" panose="00000500000000000000" pitchFamily="2" charset="0"/>
              </a:rPr>
              <a:t> </a:t>
            </a:r>
            <a:r>
              <a:rPr lang="en-US" sz="1600" i="1" dirty="0" err="1">
                <a:latin typeface="Montserrat" panose="00000500000000000000" pitchFamily="2" charset="0"/>
              </a:rPr>
              <a:t>liệu</a:t>
            </a:r>
            <a:r>
              <a:rPr lang="en-US" sz="1600" i="1" dirty="0">
                <a:latin typeface="Montserrat" panose="00000500000000000000" pitchFamily="2" charset="0"/>
              </a:rPr>
              <a:t> </a:t>
            </a:r>
            <a:r>
              <a:rPr lang="en-US" sz="1600" i="1" dirty="0" err="1">
                <a:latin typeface="Montserrat" panose="00000500000000000000" pitchFamily="2" charset="0"/>
              </a:rPr>
              <a:t>đồ</a:t>
            </a:r>
            <a:r>
              <a:rPr lang="en-US" sz="1600" i="1" dirty="0">
                <a:latin typeface="Montserrat" panose="00000500000000000000" pitchFamily="2" charset="0"/>
              </a:rPr>
              <a:t> </a:t>
            </a:r>
            <a:r>
              <a:rPr lang="en-US" sz="1600" i="1" dirty="0" err="1">
                <a:latin typeface="Montserrat" panose="00000500000000000000" pitchFamily="2" charset="0"/>
              </a:rPr>
              <a:t>họa</a:t>
            </a:r>
            <a:r>
              <a:rPr lang="en-US" sz="1600" i="1" dirty="0">
                <a:latin typeface="Montserrat" panose="00000500000000000000" pitchFamily="2" charset="0"/>
              </a:rPr>
              <a:t> </a:t>
            </a:r>
            <a:r>
              <a:rPr lang="en-US" sz="1600" i="1" dirty="0" err="1">
                <a:latin typeface="Montserrat" panose="00000500000000000000" pitchFamily="2" charset="0"/>
              </a:rPr>
              <a:t>trở</a:t>
            </a:r>
            <a:r>
              <a:rPr lang="en-US" sz="1600" i="1" dirty="0">
                <a:latin typeface="Montserrat" panose="00000500000000000000" pitchFamily="2" charset="0"/>
              </a:rPr>
              <a:t> </a:t>
            </a:r>
            <a:r>
              <a:rPr lang="en-US" sz="1600" i="1" dirty="0" err="1">
                <a:latin typeface="Montserrat" panose="00000500000000000000" pitchFamily="2" charset="0"/>
              </a:rPr>
              <a:t>nên</a:t>
            </a:r>
            <a:r>
              <a:rPr lang="en-US" sz="1600" i="1" dirty="0">
                <a:latin typeface="Montserrat" panose="00000500000000000000" pitchFamily="2" charset="0"/>
              </a:rPr>
              <a:t> </a:t>
            </a:r>
            <a:r>
              <a:rPr lang="en-US" sz="1600" i="1" dirty="0" err="1">
                <a:latin typeface="Montserrat" panose="00000500000000000000" pitchFamily="2" charset="0"/>
              </a:rPr>
              <a:t>dễ</a:t>
            </a:r>
            <a:r>
              <a:rPr lang="en-US" sz="1600" i="1" dirty="0">
                <a:latin typeface="Montserrat" panose="00000500000000000000" pitchFamily="2" charset="0"/>
              </a:rPr>
              <a:t> </a:t>
            </a:r>
            <a:r>
              <a:rPr lang="en-US" sz="1600" i="1" dirty="0" err="1">
                <a:latin typeface="Montserrat" panose="00000500000000000000" pitchFamily="2" charset="0"/>
              </a:rPr>
              <a:t>dàng</a:t>
            </a:r>
            <a:r>
              <a:rPr lang="en-US" sz="1600" i="1" dirty="0">
                <a:latin typeface="Montserrat" panose="00000500000000000000" pitchFamily="2" charset="0"/>
              </a:rPr>
              <a:t> </a:t>
            </a:r>
            <a:r>
              <a:rPr lang="en-US" sz="1600" i="1" dirty="0" err="1">
                <a:latin typeface="Montserrat" panose="00000500000000000000" pitchFamily="2" charset="0"/>
              </a:rPr>
              <a:t>hơn</a:t>
            </a:r>
            <a:endParaRPr lang="en-US" sz="1600" i="1" dirty="0">
              <a:latin typeface="Montserrat" panose="00000500000000000000" pitchFamily="2" charset="0"/>
            </a:endParaRPr>
          </a:p>
        </p:txBody>
      </p:sp>
      <p:sp>
        <p:nvSpPr>
          <p:cNvPr id="4" name="Text 8">
            <a:extLst>
              <a:ext uri="{FF2B5EF4-FFF2-40B4-BE49-F238E27FC236}">
                <a16:creationId xmlns:a16="http://schemas.microsoft.com/office/drawing/2014/main" id="{1027F57F-4F92-F5A7-E6E8-5D36F19747F2}"/>
              </a:ext>
            </a:extLst>
          </p:cNvPr>
          <p:cNvSpPr/>
          <p:nvPr/>
        </p:nvSpPr>
        <p:spPr>
          <a:xfrm>
            <a:off x="8915400" y="1934044"/>
            <a:ext cx="2971800" cy="1285082"/>
          </a:xfrm>
          <a:prstGeom prst="rect">
            <a:avLst/>
          </a:prstGeom>
          <a:noFill/>
          <a:ln/>
        </p:spPr>
        <p:txBody>
          <a:bodyPr wrap="square" lIns="0" tIns="0" rIns="0" bIns="0" rtlCol="0" anchor="t"/>
          <a:lstStyle/>
          <a:p>
            <a:r>
              <a:rPr lang="en-US" b="1" dirty="0">
                <a:latin typeface="Montserrat" panose="00000500000000000000" pitchFamily="2" charset="0"/>
              </a:rPr>
              <a:t>VD: </a:t>
            </a:r>
            <a:r>
              <a:rPr lang="en-US" dirty="0">
                <a:latin typeface="Montserrat" panose="00000500000000000000" pitchFamily="2" charset="0"/>
              </a:rPr>
              <a:t>1111₂ = F₁₆</a:t>
            </a:r>
          </a:p>
          <a:p>
            <a:r>
              <a:rPr lang="en-US" dirty="0">
                <a:latin typeface="Montserrat" panose="00000500000000000000" pitchFamily="2" charset="0"/>
              </a:rPr>
              <a:t>        0000₂ = 0₁₆</a:t>
            </a:r>
          </a:p>
          <a:p>
            <a:r>
              <a:rPr lang="en-US" dirty="0">
                <a:latin typeface="Montserrat" panose="00000500000000000000" pitchFamily="2" charset="0"/>
              </a:rPr>
              <a:t>        10101100₂ = AC₁₆</a:t>
            </a:r>
          </a:p>
          <a:p>
            <a:pPr lvl="0"/>
            <a:endParaRPr lang="en-US" dirty="0">
              <a:latin typeface="Montserrat" panose="00000500000000000000" pitchFamily="2" charset="0"/>
            </a:endParaRPr>
          </a:p>
        </p:txBody>
      </p:sp>
      <p:sp>
        <p:nvSpPr>
          <p:cNvPr id="5" name="Arrow: Right 4">
            <a:extLst>
              <a:ext uri="{FF2B5EF4-FFF2-40B4-BE49-F238E27FC236}">
                <a16:creationId xmlns:a16="http://schemas.microsoft.com/office/drawing/2014/main" id="{591AA4F4-ACEB-8A1A-24B2-A5DB03932A86}"/>
              </a:ext>
            </a:extLst>
          </p:cNvPr>
          <p:cNvSpPr/>
          <p:nvPr/>
        </p:nvSpPr>
        <p:spPr>
          <a:xfrm>
            <a:off x="1143000" y="5051623"/>
            <a:ext cx="9906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ontserrat" panose="00000500000000000000" pitchFamily="2" charset="0"/>
            </a:endParaRPr>
          </a:p>
        </p:txBody>
      </p:sp>
      <p:sp>
        <p:nvSpPr>
          <p:cNvPr id="6" name="Rectangle: Rounded Corners 5">
            <a:extLst>
              <a:ext uri="{FF2B5EF4-FFF2-40B4-BE49-F238E27FC236}">
                <a16:creationId xmlns:a16="http://schemas.microsoft.com/office/drawing/2014/main" id="{CA6FABBF-D0AB-E254-5317-4C36CD132CDA}"/>
              </a:ext>
            </a:extLst>
          </p:cNvPr>
          <p:cNvSpPr/>
          <p:nvPr/>
        </p:nvSpPr>
        <p:spPr>
          <a:xfrm>
            <a:off x="2254522" y="4648199"/>
            <a:ext cx="9327877" cy="1340248"/>
          </a:xfrm>
          <a:prstGeom prst="round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en-US" b="1" dirty="0">
                <a:solidFill>
                  <a:schemeClr val="tx1"/>
                </a:solidFill>
                <a:latin typeface="Montserrat" panose="00000500000000000000" pitchFamily="2" charset="0"/>
              </a:rPr>
              <a:t>Binary </a:t>
            </a:r>
            <a:r>
              <a:rPr lang="en-US" b="1" dirty="0" err="1">
                <a:solidFill>
                  <a:schemeClr val="tx1"/>
                </a:solidFill>
                <a:latin typeface="Montserrat" panose="00000500000000000000" pitchFamily="2" charset="0"/>
              </a:rPr>
              <a:t>là</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ngôn</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ngữ</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của</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máy</a:t>
            </a:r>
            <a:endParaRPr lang="en-US" dirty="0">
              <a:solidFill>
                <a:schemeClr val="tx1"/>
              </a:solidFill>
              <a:latin typeface="Montserrat" panose="00000500000000000000" pitchFamily="2" charset="0"/>
            </a:endParaRPr>
          </a:p>
          <a:p>
            <a:pPr>
              <a:lnSpc>
                <a:spcPct val="150000"/>
              </a:lnSpc>
            </a:pPr>
            <a:r>
              <a:rPr lang="en-US" b="1" dirty="0">
                <a:solidFill>
                  <a:schemeClr val="tx1"/>
                </a:solidFill>
                <a:latin typeface="Montserrat" panose="00000500000000000000" pitchFamily="2" charset="0"/>
              </a:rPr>
              <a:t>Hexadecimal </a:t>
            </a:r>
            <a:r>
              <a:rPr lang="en-US" b="1" dirty="0" err="1">
                <a:solidFill>
                  <a:schemeClr val="tx1"/>
                </a:solidFill>
                <a:latin typeface="Montserrat" panose="00000500000000000000" pitchFamily="2" charset="0"/>
              </a:rPr>
              <a:t>là</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ngôn</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ngữ</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trung</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gian</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cho</a:t>
            </a:r>
            <a:r>
              <a:rPr lang="en-US" b="1" dirty="0">
                <a:solidFill>
                  <a:schemeClr val="tx1"/>
                </a:solidFill>
                <a:latin typeface="Montserrat" panose="00000500000000000000" pitchFamily="2" charset="0"/>
              </a:rPr>
              <a:t> con </a:t>
            </a:r>
            <a:r>
              <a:rPr lang="en-US" b="1" dirty="0" err="1">
                <a:solidFill>
                  <a:schemeClr val="tx1"/>
                </a:solidFill>
                <a:latin typeface="Montserrat" panose="00000500000000000000" pitchFamily="2" charset="0"/>
              </a:rPr>
              <a:t>người</a:t>
            </a:r>
            <a:endParaRPr lang="en-US" dirty="0">
              <a:solidFill>
                <a:schemeClr val="tx1"/>
              </a:solidFill>
              <a:latin typeface="Montserrat" panose="00000500000000000000" pitchFamily="2" charset="0"/>
            </a:endParaRPr>
          </a:p>
          <a:p>
            <a:pPr>
              <a:lnSpc>
                <a:spcPct val="150000"/>
              </a:lnSpc>
            </a:pPr>
            <a:r>
              <a:rPr lang="en-US" dirty="0" err="1">
                <a:solidFill>
                  <a:schemeClr val="tx1"/>
                </a:solidFill>
                <a:latin typeface="Montserrat" panose="00000500000000000000" pitchFamily="2" charset="0"/>
              </a:rPr>
              <a:t>Đồ</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họa</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máy</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tính</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không</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chỉ</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là</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vẽ</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hình</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mà</a:t>
            </a:r>
            <a:r>
              <a:rPr lang="en-US" dirty="0">
                <a:solidFill>
                  <a:schemeClr val="tx1"/>
                </a:solidFill>
                <a:latin typeface="Montserrat" panose="00000500000000000000" pitchFamily="2" charset="0"/>
              </a:rPr>
              <a:t> </a:t>
            </a:r>
            <a:r>
              <a:rPr lang="en-US" dirty="0" err="1">
                <a:solidFill>
                  <a:schemeClr val="tx1"/>
                </a:solidFill>
                <a:latin typeface="Montserrat" panose="00000500000000000000" pitchFamily="2" charset="0"/>
              </a:rPr>
              <a:t>là</a:t>
            </a:r>
            <a:r>
              <a:rPr lang="en-US"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quản</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lý</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và</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biến</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đổi</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dữ</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liệu</a:t>
            </a:r>
            <a:r>
              <a:rPr lang="en-US" b="1" dirty="0">
                <a:solidFill>
                  <a:schemeClr val="tx1"/>
                </a:solidFill>
                <a:latin typeface="Montserrat" panose="00000500000000000000" pitchFamily="2" charset="0"/>
              </a:rPr>
              <a:t> </a:t>
            </a:r>
            <a:r>
              <a:rPr lang="en-US" b="1" dirty="0" err="1">
                <a:solidFill>
                  <a:schemeClr val="tx1"/>
                </a:solidFill>
                <a:latin typeface="Montserrat" panose="00000500000000000000" pitchFamily="2" charset="0"/>
              </a:rPr>
              <a:t>số</a:t>
            </a:r>
            <a:endParaRPr lang="en-US"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342434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Theme9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gioi thieu ezCheck 3.2- print</Template>
  <TotalTime>72106</TotalTime>
  <Words>4505</Words>
  <Application>Microsoft Office PowerPoint</Application>
  <PresentationFormat>Widescreen</PresentationFormat>
  <Paragraphs>452</Paragraphs>
  <Slides>77</Slides>
  <Notes>34</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77</vt:i4>
      </vt:variant>
    </vt:vector>
  </HeadingPairs>
  <TitlesOfParts>
    <vt:vector size="90" baseType="lpstr">
      <vt:lpstr>Arial</vt:lpstr>
      <vt:lpstr>Barlow</vt:lpstr>
      <vt:lpstr>Calibri</vt:lpstr>
      <vt:lpstr>Cambria Math</vt:lpstr>
      <vt:lpstr>Consolas</vt:lpstr>
      <vt:lpstr>Courier New</vt:lpstr>
      <vt:lpstr>Montserrat</vt:lpstr>
      <vt:lpstr>Montserrat Black</vt:lpstr>
      <vt:lpstr>Roboto Medium</vt:lpstr>
      <vt:lpstr>Source Sans Pro</vt:lpstr>
      <vt:lpstr>Tahoma</vt:lpstr>
      <vt:lpstr>Wingdings</vt:lpstr>
      <vt:lpstr>Theme9a</vt:lpstr>
      <vt:lpstr>TỔNG QUAN CHUNG – Phần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HIỂN THỊ HÌNH ẢNH 3D TRÊN MÀN HÌNH 2D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MỘT SỐ NHÁNH TOÁN HỌC QUAN TRỌNG</vt:lpstr>
      <vt:lpstr>VECTOR</vt:lpstr>
      <vt:lpstr>Vector</vt:lpstr>
      <vt:lpstr>Vector</vt:lpstr>
      <vt:lpstr>Vector</vt:lpstr>
      <vt:lpstr>Vector</vt:lpstr>
      <vt:lpstr>Tích vô hướng Dot - Product</vt:lpstr>
      <vt:lpstr>Tích có hướng (Cross – Product)</vt:lpstr>
      <vt:lpstr>MA TRẬN</vt:lpstr>
      <vt:lpstr>CÁC ỨNG DỤNG</vt:lpstr>
      <vt:lpstr>CÁC ỨNG DỤNG</vt:lpstr>
      <vt:lpstr>PHÉP XOAY</vt:lpstr>
      <vt:lpstr>ỨNG DỤNG PHÉP BIỂN ĐỔI AFFINE</vt:lpstr>
      <vt:lpstr>BIỂU DIỄN SỰ CHUYỂN ĐỔI TRỤC TỌA ĐỘ</vt:lpstr>
      <vt:lpstr>4. HÌNH HỌC</vt:lpstr>
      <vt:lpstr>ỨNG DỤNG CỦA HÌNH HỌC</vt:lpstr>
      <vt:lpstr>ĐƯỜNG THẲNG, ĐA GIÁC LỒI – LÕM</vt:lpstr>
      <vt:lpstr>5. GIẢI TÍCH</vt:lpstr>
      <vt:lpstr>MÔ PHỎNG VẬT LÝ</vt:lpstr>
      <vt:lpstr>VẼ CÁC ĐƯỜNG CONG</vt:lpstr>
      <vt:lpstr>XỬ LÝ ÂM THANH, HÌNH ẢNH</vt:lpstr>
      <vt:lpstr>6. TOÁN RỜI RẠC</vt:lpstr>
      <vt:lpstr>ỨNG DỤNG CỦA TỔ HỢP</vt:lpstr>
      <vt:lpstr>ỨNG DỤNG CỦA LÝ THUYẾT ĐỒ THỊ</vt:lpstr>
      <vt:lpstr>7. XÁC SUẤT THỐNG KÊ</vt:lpstr>
      <vt:lpstr>ỨNG DỤNG CỦA XÁC SUẤT THỐNG KÊ</vt:lpstr>
      <vt:lpstr>8. LƯỢNG GIÁC</vt:lpstr>
      <vt:lpstr>XÁC ĐỊNH VỊ TRÍ CỦA ĐỐI TƯỢNG</vt:lpstr>
      <vt:lpstr>BIỂU DIỄN DAO ĐỘNG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pháp đột phá trong việc xác thực nguồn gốc nông phẩm</dc:title>
  <dc:creator>Lenovo</dc:creator>
  <cp:lastModifiedBy>Admin</cp:lastModifiedBy>
  <cp:revision>889</cp:revision>
  <dcterms:created xsi:type="dcterms:W3CDTF">2006-08-16T00:00:00Z</dcterms:created>
  <dcterms:modified xsi:type="dcterms:W3CDTF">2026-01-23T21:02:26Z</dcterms:modified>
</cp:coreProperties>
</file>